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1" r:id="rId4"/>
    <p:sldId id="272" r:id="rId5"/>
    <p:sldId id="273" r:id="rId6"/>
    <p:sldId id="261" r:id="rId7"/>
    <p:sldId id="274" r:id="rId8"/>
    <p:sldId id="275" r:id="rId9"/>
    <p:sldId id="276" r:id="rId10"/>
    <p:sldId id="278" r:id="rId11"/>
    <p:sldId id="270" r:id="rId12"/>
  </p:sldIdLst>
  <p:sldSz cx="15240000" cy="8572500"/>
  <p:notesSz cx="6858000" cy="9144000"/>
  <p:embeddedFontLst>
    <p:embeddedFont>
      <p:font typeface="Calibri" pitchFamily="34" charset="0"/>
      <p:regular r:id="rId13"/>
      <p:bold r:id="rId14"/>
      <p:italic r:id="rId15"/>
      <p:boldItalic r:id="rId16"/>
    </p:embeddedFont>
    <p:embeddedFont>
      <p:font typeface="Prata" charset="0"/>
      <p:regular r:id="rId17"/>
    </p:embeddedFont>
    <p:embeddedFont>
      <p:font typeface="Arial Black" pitchFamily="34"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7378" autoAdjust="0"/>
  </p:normalViewPr>
  <p:slideViewPr>
    <p:cSldViewPr>
      <p:cViewPr varScale="1">
        <p:scale>
          <a:sx n="54" d="100"/>
          <a:sy n="54" d="100"/>
        </p:scale>
        <p:origin x="-7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18-Apr-25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18-Apr-25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18-Apr-25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18-Apr-25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18-Apr-25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18-Apr-25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18-Apr-25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95928" y="1803675"/>
            <a:ext cx="14248144" cy="4944518"/>
            <a:chOff x="0" y="-57150"/>
            <a:chExt cx="18997526" cy="6592689"/>
          </a:xfrm>
        </p:grpSpPr>
        <p:sp>
          <p:nvSpPr>
            <p:cNvPr id="5" name="TextBox 5"/>
            <p:cNvSpPr txBox="1"/>
            <p:nvPr/>
          </p:nvSpPr>
          <p:spPr>
            <a:xfrm>
              <a:off x="48561" y="-57150"/>
              <a:ext cx="18919509" cy="581356"/>
            </a:xfrm>
            <a:prstGeom prst="rect">
              <a:avLst/>
            </a:prstGeom>
          </p:spPr>
          <p:txBody>
            <a:bodyPr lIns="0" tIns="0" rIns="0" bIns="0" rtlCol="0" anchor="t">
              <a:spAutoFit/>
            </a:bodyPr>
            <a:lstStyle/>
            <a:p>
              <a:pPr algn="ctr">
                <a:lnSpc>
                  <a:spcPts val="3447"/>
                </a:lnSpc>
              </a:pPr>
              <a:endParaRPr/>
            </a:p>
          </p:txBody>
        </p:sp>
        <p:sp>
          <p:nvSpPr>
            <p:cNvPr id="6" name="TextBox 6"/>
            <p:cNvSpPr txBox="1"/>
            <p:nvPr/>
          </p:nvSpPr>
          <p:spPr>
            <a:xfrm>
              <a:off x="52028" y="2874033"/>
              <a:ext cx="18945498" cy="2410916"/>
            </a:xfrm>
            <a:prstGeom prst="rect">
              <a:avLst/>
            </a:prstGeom>
          </p:spPr>
          <p:txBody>
            <a:bodyPr lIns="0" tIns="0" rIns="0" bIns="0" rtlCol="0" anchor="t">
              <a:spAutoFit/>
            </a:bodyPr>
            <a:lstStyle/>
            <a:p>
              <a:pPr algn="ctr">
                <a:lnSpc>
                  <a:spcPts val="6974"/>
                </a:lnSpc>
              </a:pPr>
              <a:r>
                <a:rPr lang="en-US" sz="6770" dirty="0">
                  <a:latin typeface="Prata"/>
                  <a:ea typeface="Prata"/>
                  <a:cs typeface="Prata"/>
                  <a:sym typeface="Prata"/>
                </a:rPr>
                <a:t>DEPARTMENT OF </a:t>
              </a:r>
              <a:r>
                <a:rPr lang="en-US" sz="6770" dirty="0" smtClean="0">
                  <a:latin typeface="Prata"/>
                  <a:ea typeface="Prata"/>
                  <a:cs typeface="Prata"/>
                  <a:sym typeface="Prata"/>
                </a:rPr>
                <a:t>XXXXX</a:t>
              </a:r>
              <a:endParaRPr lang="en-US" sz="6770" dirty="0">
                <a:latin typeface="Prata"/>
                <a:ea typeface="Prata"/>
                <a:cs typeface="Prata"/>
                <a:sym typeface="Prata"/>
              </a:endParaRPr>
            </a:p>
            <a:p>
              <a:pPr algn="ctr">
                <a:lnSpc>
                  <a:spcPts val="7084"/>
                </a:lnSpc>
              </a:pPr>
              <a:r>
                <a:rPr lang="en-US" sz="4570" dirty="0" smtClean="0">
                  <a:latin typeface="Prata"/>
                  <a:ea typeface="Prata"/>
                  <a:cs typeface="Prata"/>
                  <a:sym typeface="Prata"/>
                </a:rPr>
                <a:t>NAAC </a:t>
              </a:r>
              <a:r>
                <a:rPr lang="en-US" sz="4570" dirty="0">
                  <a:latin typeface="Prata"/>
                  <a:ea typeface="Prata"/>
                  <a:cs typeface="Prata"/>
                  <a:sym typeface="Prata"/>
                </a:rPr>
                <a:t>2025 </a:t>
              </a:r>
            </a:p>
          </p:txBody>
        </p:sp>
        <p:sp>
          <p:nvSpPr>
            <p:cNvPr id="7" name="TextBox 7"/>
            <p:cNvSpPr txBox="1"/>
            <p:nvPr/>
          </p:nvSpPr>
          <p:spPr>
            <a:xfrm>
              <a:off x="0" y="6022578"/>
              <a:ext cx="18919509" cy="512961"/>
            </a:xfrm>
            <a:prstGeom prst="rect">
              <a:avLst/>
            </a:prstGeom>
          </p:spPr>
          <p:txBody>
            <a:bodyPr lIns="0" tIns="0" rIns="0" bIns="0" rtlCol="0" anchor="t">
              <a:spAutoFit/>
            </a:bodyPr>
            <a:lstStyle/>
            <a:p>
              <a:pPr algn="ctr">
                <a:lnSpc>
                  <a:spcPts val="3001"/>
                </a:lnSpc>
              </a:pPr>
              <a:endParaRPr/>
            </a:p>
          </p:txBody>
        </p:sp>
        <p:sp>
          <p:nvSpPr>
            <p:cNvPr id="8" name="AutoShape 8"/>
            <p:cNvSpPr/>
            <p:nvPr/>
          </p:nvSpPr>
          <p:spPr>
            <a:xfrm>
              <a:off x="7404055" y="5278247"/>
              <a:ext cx="4138537" cy="199294"/>
            </a:xfrm>
            <a:prstGeom prst="rect">
              <a:avLst/>
            </a:prstGeom>
            <a:solidFill>
              <a:srgbClr val="FFFFFF"/>
            </a:solidFill>
          </p:spPr>
        </p:sp>
      </p:grpSp>
      <p:grpSp>
        <p:nvGrpSpPr>
          <p:cNvPr id="9" name="Group 9"/>
          <p:cNvGrpSpPr>
            <a:grpSpLocks noChangeAspect="1"/>
          </p:cNvGrpSpPr>
          <p:nvPr/>
        </p:nvGrpSpPr>
        <p:grpSpPr>
          <a:xfrm>
            <a:off x="13487400" y="19050"/>
            <a:ext cx="1758388" cy="1463040"/>
            <a:chOff x="0" y="0"/>
            <a:chExt cx="2791981" cy="2323026"/>
          </a:xfrm>
        </p:grpSpPr>
        <p:grpSp>
          <p:nvGrpSpPr>
            <p:cNvPr id="10" name="Group 10"/>
            <p:cNvGrpSpPr/>
            <p:nvPr/>
          </p:nvGrpSpPr>
          <p:grpSpPr>
            <a:xfrm>
              <a:off x="255032" y="244743"/>
              <a:ext cx="1883636" cy="1828666"/>
              <a:chOff x="0" y="0"/>
              <a:chExt cx="740144" cy="718544"/>
            </a:xfrm>
          </p:grpSpPr>
          <p:sp>
            <p:nvSpPr>
              <p:cNvPr id="11" name="Freeform 11"/>
              <p:cNvSpPr/>
              <p:nvPr/>
            </p:nvSpPr>
            <p:spPr>
              <a:xfrm>
                <a:off x="0" y="0"/>
                <a:ext cx="740144" cy="718544"/>
              </a:xfrm>
              <a:custGeom>
                <a:avLst/>
                <a:gdLst/>
                <a:ahLst/>
                <a:cxnLst/>
                <a:rect l="l" t="t" r="r" b="b"/>
                <a:pathLst>
                  <a:path w="740144" h="718544">
                    <a:moveTo>
                      <a:pt x="370072" y="0"/>
                    </a:moveTo>
                    <a:cubicBezTo>
                      <a:pt x="165687" y="0"/>
                      <a:pt x="0" y="160852"/>
                      <a:pt x="0" y="359272"/>
                    </a:cubicBezTo>
                    <a:cubicBezTo>
                      <a:pt x="0" y="557692"/>
                      <a:pt x="165687" y="718544"/>
                      <a:pt x="370072" y="718544"/>
                    </a:cubicBezTo>
                    <a:cubicBezTo>
                      <a:pt x="574457" y="718544"/>
                      <a:pt x="740144" y="557692"/>
                      <a:pt x="740144" y="359272"/>
                    </a:cubicBezTo>
                    <a:cubicBezTo>
                      <a:pt x="740144" y="160852"/>
                      <a:pt x="574457" y="0"/>
                      <a:pt x="370072" y="0"/>
                    </a:cubicBezTo>
                    <a:close/>
                  </a:path>
                </a:pathLst>
              </a:custGeom>
              <a:solidFill>
                <a:srgbClr val="FFFFFF"/>
              </a:solidFill>
            </p:spPr>
          </p:sp>
          <p:sp>
            <p:nvSpPr>
              <p:cNvPr id="12" name="TextBox 12"/>
              <p:cNvSpPr txBox="1"/>
              <p:nvPr/>
            </p:nvSpPr>
            <p:spPr>
              <a:xfrm>
                <a:off x="69388" y="29263"/>
                <a:ext cx="601367" cy="621917"/>
              </a:xfrm>
              <a:prstGeom prst="rect">
                <a:avLst/>
              </a:prstGeom>
            </p:spPr>
            <p:txBody>
              <a:bodyPr lIns="50800" tIns="50800" rIns="50800" bIns="50800" rtlCol="0" anchor="ctr"/>
              <a:lstStyle/>
              <a:p>
                <a:pPr algn="ctr">
                  <a:lnSpc>
                    <a:spcPts val="2870"/>
                  </a:lnSpc>
                </a:pPr>
                <a:endParaRPr/>
              </a:p>
            </p:txBody>
          </p:sp>
        </p:grpSp>
        <p:sp>
          <p:nvSpPr>
            <p:cNvPr id="13" name="Freeform 13"/>
            <p:cNvSpPr/>
            <p:nvPr/>
          </p:nvSpPr>
          <p:spPr>
            <a:xfrm>
              <a:off x="0" y="0"/>
              <a:ext cx="2791981" cy="2323026"/>
            </a:xfrm>
            <a:custGeom>
              <a:avLst/>
              <a:gdLst/>
              <a:ahLst/>
              <a:cxnLst/>
              <a:rect l="l" t="t" r="r" b="b"/>
              <a:pathLst>
                <a:path w="2791981" h="2323026">
                  <a:moveTo>
                    <a:pt x="0" y="0"/>
                  </a:moveTo>
                  <a:lnTo>
                    <a:pt x="2791981" y="0"/>
                  </a:lnTo>
                  <a:lnTo>
                    <a:pt x="2791981" y="2323026"/>
                  </a:lnTo>
                  <a:lnTo>
                    <a:pt x="0" y="2323026"/>
                  </a:lnTo>
                  <a:lnTo>
                    <a:pt x="0" y="0"/>
                  </a:lnTo>
                  <a:close/>
                </a:path>
              </a:pathLst>
            </a:custGeom>
            <a:blipFill>
              <a:blip r:embed="rId2"/>
              <a:stretch>
                <a:fillRect l="-10938"/>
              </a:stretch>
            </a:blipFill>
          </p:spPr>
        </p:sp>
      </p:grpSp>
      <p:sp>
        <p:nvSpPr>
          <p:cNvPr id="14" name="TextBox 13"/>
          <p:cNvSpPr txBox="1"/>
          <p:nvPr/>
        </p:nvSpPr>
        <p:spPr>
          <a:xfrm>
            <a:off x="304800" y="114121"/>
            <a:ext cx="12954000" cy="1200329"/>
          </a:xfrm>
          <a:prstGeom prst="rect">
            <a:avLst/>
          </a:prstGeom>
          <a:noFill/>
        </p:spPr>
        <p:txBody>
          <a:bodyPr wrap="square" rtlCol="0">
            <a:spAutoFit/>
          </a:bodyPr>
          <a:lstStyle/>
          <a:p>
            <a:r>
              <a:rPr lang="en-US" sz="3600" dirty="0" smtClean="0">
                <a:latin typeface="Arial Black" pitchFamily="34" charset="0"/>
                <a:ea typeface="Prata"/>
                <a:cs typeface="Prata"/>
                <a:sym typeface="Prata"/>
              </a:rPr>
              <a:t>PANCHAKOT MAHAVIDYALAYA</a:t>
            </a:r>
          </a:p>
          <a:p>
            <a:r>
              <a:rPr lang="en-US" sz="3600" dirty="0" smtClean="0">
                <a:latin typeface="Prata"/>
                <a:ea typeface="Prata"/>
                <a:cs typeface="Prata"/>
                <a:sym typeface="Prata"/>
              </a:rPr>
              <a:t>Affiliated to Sidho Kanho Birsha University, Purulia</a:t>
            </a:r>
          </a:p>
        </p:txBody>
      </p:sp>
      <p:sp>
        <p:nvSpPr>
          <p:cNvPr id="15" name="TextBox 14"/>
          <p:cNvSpPr txBox="1"/>
          <p:nvPr/>
        </p:nvSpPr>
        <p:spPr>
          <a:xfrm>
            <a:off x="2819400" y="3143250"/>
            <a:ext cx="9448800" cy="584775"/>
          </a:xfrm>
          <a:prstGeom prst="rect">
            <a:avLst/>
          </a:prstGeom>
          <a:noFill/>
        </p:spPr>
        <p:txBody>
          <a:bodyPr wrap="square" rtlCol="0">
            <a:spAutoFit/>
          </a:bodyPr>
          <a:lstStyle/>
          <a:p>
            <a:pPr algn="ctr"/>
            <a:r>
              <a:rPr lang="en-US" sz="3200" dirty="0" smtClean="0">
                <a:latin typeface="Arial" pitchFamily="34" charset="0"/>
                <a:cs typeface="Arial" pitchFamily="34" charset="0"/>
              </a:rPr>
              <a:t>PRESENTATION TO NAAC PEER TEAM</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075"/>
            <a:ext cx="15240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SWOCF</a:t>
            </a:r>
            <a:endParaRPr lang="en-US" sz="3200" b="1" dirty="0">
              <a:latin typeface="Times New Roman" pitchFamily="18" charset="0"/>
              <a:cs typeface="Times New Roman" pitchFamily="18" charset="0"/>
            </a:endParaRPr>
          </a:p>
        </p:txBody>
      </p:sp>
      <p:sp>
        <p:nvSpPr>
          <p:cNvPr id="3" name="TextBox 2"/>
          <p:cNvSpPr txBox="1"/>
          <p:nvPr/>
        </p:nvSpPr>
        <p:spPr>
          <a:xfrm>
            <a:off x="685800" y="1831003"/>
            <a:ext cx="13792200" cy="4893647"/>
          </a:xfrm>
          <a:prstGeom prst="rect">
            <a:avLst/>
          </a:prstGeom>
          <a:noFill/>
        </p:spPr>
        <p:txBody>
          <a:bodyPr wrap="square" rtlCol="0">
            <a:spAutoFit/>
          </a:bodyPr>
          <a:lstStyle/>
          <a:p>
            <a:pPr>
              <a:buFont typeface="Wingdings" pitchFamily="2" charset="2"/>
              <a:buChar char="Ø"/>
            </a:pPr>
            <a:r>
              <a:rPr lang="en-US" sz="2400" dirty="0" smtClean="0">
                <a:latin typeface="Times New Roman" pitchFamily="18" charset="0"/>
                <a:cs typeface="Times New Roman" pitchFamily="18" charset="0"/>
              </a:rPr>
              <a:t> Strength:</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Weakness:</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Opportunities:</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Challenges:</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Future Plans:</a:t>
            </a:r>
            <a:endParaRPr lang="en-US" sz="2400" dirty="0">
              <a:latin typeface="Times New Roman" pitchFamily="18" charset="0"/>
              <a:cs typeface="Times New Roman" pitchFamily="18" charset="0"/>
            </a:endParaRPr>
          </a:p>
        </p:txBody>
      </p:sp>
      <p:sp>
        <p:nvSpPr>
          <p:cNvPr id="4" name="TextBox 3"/>
          <p:cNvSpPr txBox="1"/>
          <p:nvPr/>
        </p:nvSpPr>
        <p:spPr>
          <a:xfrm>
            <a:off x="2209800" y="857250"/>
            <a:ext cx="10668000" cy="400110"/>
          </a:xfrm>
          <a:prstGeom prst="rect">
            <a:avLst/>
          </a:prstGeom>
          <a:noFill/>
        </p:spPr>
        <p:txBody>
          <a:bodyPr wrap="square" rtlCol="0">
            <a:spAutoFit/>
          </a:bodyPr>
          <a:lstStyle/>
          <a:p>
            <a:pPr algn="ctr"/>
            <a:r>
              <a:rPr lang="en-US" sz="2000" dirty="0" smtClean="0">
                <a:solidFill>
                  <a:srgbClr val="C00000"/>
                </a:solidFill>
              </a:rPr>
              <a:t>Briefly discuss only main aspects. Bullets/point wise discussion preferred.</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A7E6372-A55E-9CA2-F873-7BE3432BB7B0}"/>
            </a:ext>
          </a:extLst>
        </p:cNvPr>
        <p:cNvGrpSpPr/>
        <p:nvPr/>
      </p:nvGrpSpPr>
      <p:grpSpPr>
        <a:xfrm>
          <a:off x="0" y="0"/>
          <a:ext cx="0" cy="0"/>
          <a:chOff x="0" y="0"/>
          <a:chExt cx="0" cy="0"/>
        </a:xfrm>
      </p:grpSpPr>
      <p:sp>
        <p:nvSpPr>
          <p:cNvPr id="11" name="TextBox 6">
            <a:extLst>
              <a:ext uri="{FF2B5EF4-FFF2-40B4-BE49-F238E27FC236}">
                <a16:creationId xmlns:a16="http://schemas.microsoft.com/office/drawing/2014/main" xmlns="" id="{551578CB-9B47-082A-817C-805FF52CAEA6}"/>
              </a:ext>
            </a:extLst>
          </p:cNvPr>
          <p:cNvSpPr txBox="1"/>
          <p:nvPr/>
        </p:nvSpPr>
        <p:spPr>
          <a:xfrm>
            <a:off x="534949" y="3752850"/>
            <a:ext cx="14209123" cy="933717"/>
          </a:xfrm>
          <a:prstGeom prst="rect">
            <a:avLst/>
          </a:prstGeom>
        </p:spPr>
        <p:txBody>
          <a:bodyPr lIns="0" tIns="0" rIns="0" bIns="0" rtlCol="0" anchor="t">
            <a:spAutoFit/>
          </a:bodyPr>
          <a:lstStyle/>
          <a:p>
            <a:pPr algn="ctr">
              <a:lnSpc>
                <a:spcPts val="6974"/>
              </a:lnSpc>
            </a:pPr>
            <a:r>
              <a:rPr lang="en-US" sz="6770" dirty="0">
                <a:solidFill>
                  <a:srgbClr val="FFFFFF"/>
                </a:solidFill>
                <a:latin typeface="Prata"/>
                <a:ea typeface="Prata"/>
                <a:cs typeface="Prata"/>
                <a:sym typeface="Prata"/>
              </a:rPr>
              <a:t>Thank You for Your Attention.</a:t>
            </a:r>
          </a:p>
        </p:txBody>
      </p:sp>
      <p:sp>
        <p:nvSpPr>
          <p:cNvPr id="12" name="TextBox 6"/>
          <p:cNvSpPr txBox="1"/>
          <p:nvPr/>
        </p:nvSpPr>
        <p:spPr>
          <a:xfrm>
            <a:off x="534949" y="3295650"/>
            <a:ext cx="14209123" cy="1808187"/>
          </a:xfrm>
          <a:prstGeom prst="rect">
            <a:avLst/>
          </a:prstGeom>
        </p:spPr>
        <p:txBody>
          <a:bodyPr lIns="0" tIns="0" rIns="0" bIns="0" rtlCol="0" anchor="t">
            <a:spAutoFit/>
          </a:bodyPr>
          <a:lstStyle/>
          <a:p>
            <a:pPr algn="ctr">
              <a:lnSpc>
                <a:spcPts val="6974"/>
              </a:lnSpc>
            </a:pPr>
            <a:r>
              <a:rPr lang="en-US" sz="8800" b="1" dirty="0" smtClean="0">
                <a:latin typeface="Times New Roman" pitchFamily="18" charset="0"/>
                <a:ea typeface="Prata"/>
                <a:cs typeface="Times New Roman" pitchFamily="18" charset="0"/>
                <a:sym typeface="Prata"/>
              </a:rPr>
              <a:t>THANKS</a:t>
            </a:r>
            <a:endParaRPr lang="en-US" sz="8800" b="1" dirty="0">
              <a:latin typeface="Times New Roman" pitchFamily="18" charset="0"/>
              <a:ea typeface="Prata"/>
              <a:cs typeface="Times New Roman" pitchFamily="18" charset="0"/>
              <a:sym typeface="Prata"/>
            </a:endParaRPr>
          </a:p>
          <a:p>
            <a:pPr algn="ctr">
              <a:lnSpc>
                <a:spcPts val="7084"/>
              </a:lnSpc>
            </a:pPr>
            <a:r>
              <a:rPr lang="en-US" sz="3200" dirty="0" smtClean="0">
                <a:latin typeface="Times New Roman" pitchFamily="18" charset="0"/>
                <a:ea typeface="Prata"/>
                <a:cs typeface="Times New Roman" pitchFamily="18" charset="0"/>
                <a:sym typeface="Prata"/>
              </a:rPr>
              <a:t>FOR YOUR KIND ATTENTION </a:t>
            </a:r>
            <a:endParaRPr lang="en-US" sz="3200" dirty="0">
              <a:latin typeface="Times New Roman" pitchFamily="18" charset="0"/>
              <a:ea typeface="Prata"/>
              <a:cs typeface="Times New Roman" pitchFamily="18" charset="0"/>
              <a:sym typeface="Prata"/>
            </a:endParaRPr>
          </a:p>
        </p:txBody>
      </p:sp>
    </p:spTree>
    <p:extLst>
      <p:ext uri="{BB962C8B-B14F-4D97-AF65-F5344CB8AC3E}">
        <p14:creationId xmlns:p14="http://schemas.microsoft.com/office/powerpoint/2010/main" xmlns="" val="698605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3883431-D18C-DA79-4D21-CD69A6FFEBA4}"/>
              </a:ext>
            </a:extLst>
          </p:cNvPr>
          <p:cNvSpPr txBox="1"/>
          <p:nvPr/>
        </p:nvSpPr>
        <p:spPr>
          <a:xfrm>
            <a:off x="8915400" y="1115161"/>
            <a:ext cx="5715000" cy="3093154"/>
          </a:xfrm>
          <a:prstGeom prst="rect">
            <a:avLst/>
          </a:prstGeom>
          <a:solidFill>
            <a:schemeClr val="accent3">
              <a:lumMod val="40000"/>
              <a:lumOff val="60000"/>
            </a:schemeClr>
          </a:solidFill>
        </p:spPr>
        <p:txBody>
          <a:bodyPr wrap="square" rtlCol="0">
            <a:spAutoFit/>
          </a:bodyPr>
          <a:lstStyle/>
          <a:p>
            <a:pPr marL="457200" indent="-457200"/>
            <a:r>
              <a:rPr lang="en-US" sz="2800" b="1" dirty="0" smtClean="0">
                <a:latin typeface="Times New Roman" panose="02020603050405020304" pitchFamily="18" charset="0"/>
                <a:cs typeface="Times New Roman" panose="02020603050405020304" pitchFamily="18" charset="0"/>
              </a:rPr>
              <a:t>Mission &amp; Vision</a:t>
            </a:r>
            <a:r>
              <a:rPr lang="en-US" sz="2800" b="1" dirty="0">
                <a:latin typeface="Times New Roman" panose="02020603050405020304" pitchFamily="18" charset="0"/>
                <a:cs typeface="Times New Roman" panose="02020603050405020304" pitchFamily="18" charset="0"/>
              </a:rPr>
              <a:t>:</a:t>
            </a:r>
          </a:p>
          <a:p>
            <a:endParaRPr lang="en-US" sz="1100" b="1" dirty="0">
              <a:latin typeface="Times New Roman" panose="02020603050405020304" pitchFamily="18" charset="0"/>
              <a:cs typeface="Times New Roman" panose="02020603050405020304" pitchFamily="18" charset="0"/>
            </a:endParaRPr>
          </a:p>
          <a:p>
            <a:pPr algn="just">
              <a:buFont typeface="Arial" pitchFamily="34" charset="0"/>
              <a:buChar char="•"/>
            </a:pPr>
            <a:r>
              <a:rPr lang="en-US" sz="2000" dirty="0" smtClean="0">
                <a:latin typeface="Times New Roman" panose="02020603050405020304" pitchFamily="18" charset="0"/>
                <a:cs typeface="Times New Roman" panose="02020603050405020304" pitchFamily="18" charset="0"/>
              </a:rPr>
              <a:t> your department’s mission and vision  </a:t>
            </a:r>
          </a:p>
          <a:p>
            <a:pPr algn="just">
              <a:buFont typeface="Arial" pitchFamily="34" charset="0"/>
              <a:buChar char="•"/>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upto</a:t>
            </a:r>
            <a:r>
              <a:rPr lang="en-US" sz="2000" dirty="0" smtClean="0">
                <a:latin typeface="Times New Roman" panose="02020603050405020304" pitchFamily="18" charset="0"/>
                <a:cs typeface="Times New Roman" panose="02020603050405020304" pitchFamily="18" charset="0"/>
              </a:rPr>
              <a:t> 2-3 points </a:t>
            </a:r>
          </a:p>
          <a:p>
            <a:pPr algn="just">
              <a:buFont typeface="Arial" pitchFamily="34" charset="0"/>
              <a:buChar char="•"/>
            </a:pPr>
            <a:r>
              <a:rPr lang="en-US" sz="2000" dirty="0" smtClean="0">
                <a:latin typeface="Times New Roman" panose="02020603050405020304" pitchFamily="18" charset="0"/>
                <a:cs typeface="Times New Roman" panose="02020603050405020304" pitchFamily="18" charset="0"/>
              </a:rPr>
              <a:t> discuss in brief</a:t>
            </a:r>
          </a:p>
          <a:p>
            <a:pPr algn="just">
              <a:buFont typeface="Arial" pitchFamily="34" charset="0"/>
              <a:buChar char="•"/>
            </a:pPr>
            <a:endParaRPr lang="en-US" sz="2400" dirty="0" smtClean="0">
              <a:latin typeface="Times New Roman" panose="02020603050405020304" pitchFamily="18" charset="0"/>
              <a:cs typeface="Times New Roman" panose="02020603050405020304" pitchFamily="18" charset="0"/>
            </a:endParaRPr>
          </a:p>
          <a:p>
            <a:pPr algn="just">
              <a:buFont typeface="Arial" pitchFamily="34" charset="0"/>
              <a:buChar char="•"/>
            </a:pPr>
            <a:endParaRPr lang="en-US" sz="2400" dirty="0" smtClean="0">
              <a:latin typeface="Times New Roman" panose="02020603050405020304" pitchFamily="18" charset="0"/>
              <a:cs typeface="Times New Roman" panose="02020603050405020304" pitchFamily="18" charset="0"/>
            </a:endParaRPr>
          </a:p>
          <a:p>
            <a:pPr algn="just">
              <a:buFont typeface="Arial" pitchFamily="34" charset="0"/>
              <a:buChar char="•"/>
            </a:pPr>
            <a:endParaRPr lang="en-US" sz="2400" dirty="0" smtClean="0">
              <a:latin typeface="Times New Roman" panose="02020603050405020304" pitchFamily="18" charset="0"/>
              <a:cs typeface="Times New Roman" panose="02020603050405020304" pitchFamily="18" charset="0"/>
            </a:endParaRPr>
          </a:p>
          <a:p>
            <a:pPr algn="just">
              <a:buFont typeface="Arial" pitchFamily="34" charset="0"/>
              <a:buChar char="•"/>
            </a:pPr>
            <a:endParaRPr lang="en-IN"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191000" y="95250"/>
            <a:ext cx="7239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About the Department</a:t>
            </a:r>
            <a:endParaRPr lang="en-US" sz="3200" b="1" dirty="0">
              <a:latin typeface="Times New Roman" pitchFamily="18" charset="0"/>
              <a:cs typeface="Times New Roman" pitchFamily="18" charset="0"/>
            </a:endParaRPr>
          </a:p>
        </p:txBody>
      </p:sp>
      <p:sp>
        <p:nvSpPr>
          <p:cNvPr id="9" name="Rounded Rectangle 8"/>
          <p:cNvSpPr/>
          <p:nvPr/>
        </p:nvSpPr>
        <p:spPr>
          <a:xfrm>
            <a:off x="457200" y="1009650"/>
            <a:ext cx="7696200" cy="32766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1121020"/>
            <a:ext cx="7315200" cy="3046988"/>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Department at a Glance:</a:t>
            </a:r>
          </a:p>
          <a:p>
            <a:pPr>
              <a:buFont typeface="Arial" pitchFamily="34" charset="0"/>
              <a:buChar char="•"/>
            </a:pPr>
            <a:r>
              <a:rPr lang="en-US" sz="2400" dirty="0" smtClean="0"/>
              <a:t> </a:t>
            </a:r>
            <a:r>
              <a:rPr lang="en-US" sz="2000" dirty="0" smtClean="0">
                <a:latin typeface="Times New Roman" pitchFamily="18" charset="0"/>
                <a:cs typeface="Times New Roman" pitchFamily="18" charset="0"/>
              </a:rPr>
              <a:t>Establishment </a:t>
            </a:r>
          </a:p>
          <a:p>
            <a:pPr>
              <a:buFont typeface="Arial" pitchFamily="34" charset="0"/>
              <a:buChar char="•"/>
            </a:pPr>
            <a:r>
              <a:rPr lang="en-US" sz="2000" dirty="0" smtClean="0">
                <a:latin typeface="Times New Roman" pitchFamily="18" charset="0"/>
                <a:cs typeface="Times New Roman" pitchFamily="18" charset="0"/>
              </a:rPr>
              <a:t> Courses offered by the department under CBCS and NEP</a:t>
            </a:r>
          </a:p>
          <a:p>
            <a:pPr>
              <a:buFont typeface="Arial" pitchFamily="34" charset="0"/>
              <a:buChar char="•"/>
            </a:pPr>
            <a:r>
              <a:rPr lang="en-US" sz="2000" dirty="0" smtClean="0">
                <a:latin typeface="Times New Roman" pitchFamily="18" charset="0"/>
                <a:cs typeface="Times New Roman" pitchFamily="18" charset="0"/>
              </a:rPr>
              <a:t> Number of Teachers: XX</a:t>
            </a:r>
          </a:p>
          <a:p>
            <a:pPr>
              <a:buFont typeface="Arial" pitchFamily="34" charset="0"/>
              <a:buChar char="•"/>
            </a:pPr>
            <a:r>
              <a:rPr lang="en-US" sz="2000" dirty="0" smtClean="0">
                <a:latin typeface="Times New Roman" pitchFamily="18" charset="0"/>
                <a:cs typeface="Times New Roman" pitchFamily="18" charset="0"/>
              </a:rPr>
              <a:t> Number of Non-Teaching Staffs: XX</a:t>
            </a:r>
          </a:p>
          <a:p>
            <a:pPr>
              <a:buFont typeface="Arial" pitchFamily="34" charset="0"/>
              <a:buChar char="•"/>
            </a:pPr>
            <a:r>
              <a:rPr lang="en-US" sz="2000" dirty="0" smtClean="0">
                <a:latin typeface="Times New Roman" pitchFamily="18" charset="0"/>
                <a:cs typeface="Times New Roman" pitchFamily="18" charset="0"/>
              </a:rPr>
              <a:t> Number of Students: XX (at present)</a:t>
            </a:r>
          </a:p>
          <a:p>
            <a:pPr>
              <a:buFont typeface="Arial" pitchFamily="34" charset="0"/>
              <a:buChar char="•"/>
            </a:pPr>
            <a:r>
              <a:rPr lang="en-US" sz="2000" dirty="0" smtClean="0">
                <a:latin typeface="Times New Roman" pitchFamily="18" charset="0"/>
                <a:cs typeface="Times New Roman" pitchFamily="18" charset="0"/>
              </a:rPr>
              <a:t> Facilities of the department</a:t>
            </a:r>
          </a:p>
          <a:p>
            <a:pPr>
              <a:buFont typeface="Arial" pitchFamily="34" charset="0"/>
              <a:buChar char="•"/>
            </a:pPr>
            <a:r>
              <a:rPr lang="en-US" sz="2000" dirty="0" smtClean="0">
                <a:latin typeface="Times New Roman" pitchFamily="18" charset="0"/>
                <a:cs typeface="Times New Roman" pitchFamily="18" charset="0"/>
              </a:rPr>
              <a:t> Importance of the department</a:t>
            </a:r>
          </a:p>
          <a:p>
            <a:pPr>
              <a:buFont typeface="Arial" pitchFamily="34" charset="0"/>
              <a:buChar char="•"/>
            </a:pPr>
            <a:r>
              <a:rPr lang="en-US" sz="2000" dirty="0" smtClean="0">
                <a:latin typeface="Times New Roman" pitchFamily="18" charset="0"/>
                <a:cs typeface="Times New Roman" pitchFamily="18" charset="0"/>
              </a:rPr>
              <a:t> Achievements (If any)</a:t>
            </a:r>
            <a:endParaRPr lang="en-US" sz="2000" dirty="0">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345831" y="5276850"/>
          <a:ext cx="14554197" cy="2837996"/>
        </p:xfrm>
        <a:graphic>
          <a:graphicData uri="http://schemas.openxmlformats.org/drawingml/2006/table">
            <a:tbl>
              <a:tblPr firstRow="1" bandRow="1">
                <a:tableStyleId>{93296810-A885-4BE3-A3E7-6D5BEEA58F35}</a:tableStyleId>
              </a:tblPr>
              <a:tblGrid>
                <a:gridCol w="1330569"/>
                <a:gridCol w="2827773"/>
                <a:gridCol w="2079171"/>
                <a:gridCol w="2079171"/>
                <a:gridCol w="2079171"/>
                <a:gridCol w="2079171"/>
                <a:gridCol w="2079171"/>
              </a:tblGrid>
              <a:tr h="762000">
                <a:tc>
                  <a:txBody>
                    <a:bodyPr/>
                    <a:lstStyle/>
                    <a:p>
                      <a:pPr algn="ctr"/>
                      <a:r>
                        <a:rPr lang="en-US" sz="2000" dirty="0" smtClean="0">
                          <a:latin typeface="Times New Roman" pitchFamily="18" charset="0"/>
                          <a:cs typeface="Times New Roman" pitchFamily="18" charset="0"/>
                        </a:rPr>
                        <a:t>Sl. No.</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Name</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Qualification</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Designation</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Specialization</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Teaching Experience</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Curriculum</a:t>
                      </a:r>
                      <a:r>
                        <a:rPr lang="en-US" sz="2000" baseline="0" dirty="0" smtClean="0">
                          <a:latin typeface="Times New Roman" pitchFamily="18" charset="0"/>
                          <a:cs typeface="Times New Roman" pitchFamily="18" charset="0"/>
                        </a:rPr>
                        <a:t> </a:t>
                      </a:r>
                    </a:p>
                    <a:p>
                      <a:pPr algn="ctr"/>
                      <a:r>
                        <a:rPr lang="en-US" sz="2000" baseline="0" dirty="0" smtClean="0">
                          <a:latin typeface="Times New Roman" pitchFamily="18" charset="0"/>
                          <a:cs typeface="Times New Roman" pitchFamily="18" charset="0"/>
                        </a:rPr>
                        <a:t>Vitae</a:t>
                      </a:r>
                      <a:endParaRPr lang="en-US" sz="2000" dirty="0">
                        <a:latin typeface="Times New Roman" pitchFamily="18" charset="0"/>
                        <a:cs typeface="Times New Roman" pitchFamily="18" charset="0"/>
                      </a:endParaRPr>
                    </a:p>
                  </a:txBody>
                  <a:tcPr/>
                </a:tc>
              </a:tr>
              <a:tr h="518999">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Link</a:t>
                      </a:r>
                      <a:endParaRPr lang="en-US" dirty="0">
                        <a:latin typeface="Times New Roman" pitchFamily="18" charset="0"/>
                        <a:cs typeface="Times New Roman" pitchFamily="18" charset="0"/>
                      </a:endParaRPr>
                    </a:p>
                  </a:txBody>
                  <a:tcPr/>
                </a:tc>
              </a:tr>
              <a:tr h="518999">
                <a:tc>
                  <a:txBody>
                    <a:bodyPr/>
                    <a:lstStyle/>
                    <a:p>
                      <a:pPr algn="ct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Link</a:t>
                      </a:r>
                      <a:endParaRPr lang="en-US" dirty="0">
                        <a:latin typeface="Times New Roman" pitchFamily="18" charset="0"/>
                        <a:cs typeface="Times New Roman" pitchFamily="18" charset="0"/>
                      </a:endParaRPr>
                    </a:p>
                  </a:txBody>
                  <a:tcPr/>
                </a:tc>
              </a:tr>
              <a:tr h="518999">
                <a:tc>
                  <a:txBody>
                    <a:bodyPr/>
                    <a:lstStyle/>
                    <a:p>
                      <a:pPr algn="ctr"/>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Link</a:t>
                      </a:r>
                      <a:endParaRPr lang="en-US" dirty="0">
                        <a:latin typeface="Times New Roman" pitchFamily="18" charset="0"/>
                        <a:cs typeface="Times New Roman" pitchFamily="18" charset="0"/>
                      </a:endParaRPr>
                    </a:p>
                  </a:txBody>
                  <a:tcPr/>
                </a:tc>
              </a:tr>
              <a:tr h="518999">
                <a:tc>
                  <a:txBody>
                    <a:bodyPr/>
                    <a:lstStyle/>
                    <a:p>
                      <a:pPr algn="ctr"/>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Link</a:t>
                      </a:r>
                      <a:endParaRPr lang="en-US" dirty="0">
                        <a:latin typeface="Times New Roman" pitchFamily="18" charset="0"/>
                        <a:cs typeface="Times New Roman" pitchFamily="18" charset="0"/>
                      </a:endParaRPr>
                    </a:p>
                  </a:txBody>
                  <a:tcPr/>
                </a:tc>
              </a:tr>
            </a:tbl>
          </a:graphicData>
        </a:graphic>
      </p:graphicFrame>
      <p:sp>
        <p:nvSpPr>
          <p:cNvPr id="12" name="TextBox 11"/>
          <p:cNvSpPr txBox="1"/>
          <p:nvPr/>
        </p:nvSpPr>
        <p:spPr>
          <a:xfrm>
            <a:off x="357550" y="4539675"/>
            <a:ext cx="7239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Faculty Members: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05748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0075"/>
            <a:ext cx="15240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Curriculum Planning and Delivery</a:t>
            </a:r>
            <a:endParaRPr lang="en-US" sz="3200" b="1" dirty="0">
              <a:latin typeface="Times New Roman" pitchFamily="18" charset="0"/>
              <a:cs typeface="Times New Roman" pitchFamily="18" charset="0"/>
            </a:endParaRPr>
          </a:p>
        </p:txBody>
      </p:sp>
      <p:sp>
        <p:nvSpPr>
          <p:cNvPr id="4" name="TextBox 3"/>
          <p:cNvSpPr txBox="1"/>
          <p:nvPr/>
        </p:nvSpPr>
        <p:spPr>
          <a:xfrm>
            <a:off x="685800" y="1971735"/>
            <a:ext cx="13944600" cy="4524315"/>
          </a:xfrm>
          <a:prstGeom prst="rect">
            <a:avLst/>
          </a:prstGeom>
          <a:noFill/>
        </p:spPr>
        <p:txBody>
          <a:bodyPr wrap="square" rtlCol="0">
            <a:spAutoFit/>
          </a:bodyPr>
          <a:lstStyle/>
          <a:p>
            <a:pPr>
              <a:buFont typeface="Wingdings" pitchFamily="2" charset="2"/>
              <a:buChar char="Ø"/>
            </a:pPr>
            <a:r>
              <a:rPr lang="en-US" sz="3200" dirty="0" smtClean="0"/>
              <a:t> Academic Calendar: </a:t>
            </a:r>
          </a:p>
          <a:p>
            <a:pPr>
              <a:buFont typeface="Wingdings" pitchFamily="2" charset="2"/>
              <a:buChar char="Ø"/>
            </a:pPr>
            <a:r>
              <a:rPr lang="en-US" sz="3200" dirty="0" smtClean="0"/>
              <a:t> Departmental Routine: </a:t>
            </a:r>
          </a:p>
          <a:p>
            <a:pPr>
              <a:buFont typeface="Wingdings" pitchFamily="2" charset="2"/>
              <a:buChar char="Ø"/>
            </a:pPr>
            <a:r>
              <a:rPr lang="en-US" sz="3200" dirty="0" smtClean="0"/>
              <a:t> Lesson Plan: </a:t>
            </a:r>
          </a:p>
          <a:p>
            <a:pPr>
              <a:buFont typeface="Wingdings" pitchFamily="2" charset="2"/>
              <a:buChar char="Ø"/>
            </a:pPr>
            <a:r>
              <a:rPr lang="en-US" sz="3200" dirty="0" smtClean="0"/>
              <a:t> Departmental Meeting:</a:t>
            </a:r>
          </a:p>
          <a:p>
            <a:pPr>
              <a:buFont typeface="Wingdings" pitchFamily="2" charset="2"/>
              <a:buChar char="Ø"/>
            </a:pPr>
            <a:r>
              <a:rPr lang="en-US" sz="3200" dirty="0" smtClean="0"/>
              <a:t> Students feedback:</a:t>
            </a:r>
          </a:p>
          <a:p>
            <a:pPr>
              <a:buFont typeface="Wingdings" pitchFamily="2" charset="2"/>
              <a:buChar char="Ø"/>
            </a:pPr>
            <a:r>
              <a:rPr lang="en-US" sz="3200" dirty="0" smtClean="0"/>
              <a:t> Continuous Internal Assessment:</a:t>
            </a:r>
          </a:p>
          <a:p>
            <a:pPr>
              <a:buFont typeface="Wingdings" pitchFamily="2" charset="2"/>
              <a:buChar char="Ø"/>
            </a:pPr>
            <a:r>
              <a:rPr lang="en-US" sz="3200" dirty="0" smtClean="0"/>
              <a:t> Assignment:</a:t>
            </a:r>
          </a:p>
          <a:p>
            <a:pPr>
              <a:buFont typeface="Wingdings" pitchFamily="2" charset="2"/>
              <a:buChar char="Ø"/>
            </a:pPr>
            <a:r>
              <a:rPr lang="en-US" sz="3200" dirty="0" smtClean="0"/>
              <a:t> Laboratory Works : (if any)</a:t>
            </a:r>
          </a:p>
          <a:p>
            <a:pPr>
              <a:buFont typeface="Wingdings" pitchFamily="2" charset="2"/>
              <a:buChar char="Ø"/>
            </a:pPr>
            <a:r>
              <a:rPr lang="en-US" sz="3200" dirty="0" smtClean="0"/>
              <a:t> Project Works:  (if any)</a:t>
            </a:r>
          </a:p>
        </p:txBody>
      </p:sp>
      <p:sp>
        <p:nvSpPr>
          <p:cNvPr id="5" name="TextBox 4"/>
          <p:cNvSpPr txBox="1"/>
          <p:nvPr/>
        </p:nvSpPr>
        <p:spPr>
          <a:xfrm>
            <a:off x="13182600" y="7863185"/>
            <a:ext cx="2209800" cy="461665"/>
          </a:xfrm>
          <a:prstGeom prst="rect">
            <a:avLst/>
          </a:prstGeom>
          <a:noFill/>
        </p:spPr>
        <p:txBody>
          <a:bodyPr wrap="square" rtlCol="0">
            <a:spAutoFit/>
          </a:bodyPr>
          <a:lstStyle/>
          <a:p>
            <a:r>
              <a:rPr lang="en-US" sz="2400" dirty="0" smtClean="0"/>
              <a:t>Metric: 1.1.1</a:t>
            </a:r>
            <a:endParaRPr lang="en-US" sz="2400" dirty="0"/>
          </a:p>
        </p:txBody>
      </p:sp>
      <p:sp>
        <p:nvSpPr>
          <p:cNvPr id="6" name="TextBox 5"/>
          <p:cNvSpPr txBox="1"/>
          <p:nvPr/>
        </p:nvSpPr>
        <p:spPr>
          <a:xfrm>
            <a:off x="7315200" y="974943"/>
            <a:ext cx="7543800" cy="7478970"/>
          </a:xfrm>
          <a:prstGeom prst="rect">
            <a:avLst/>
          </a:prstGeom>
          <a:noFill/>
        </p:spPr>
        <p:txBody>
          <a:bodyPr wrap="square" rtlCol="0">
            <a:spAutoFit/>
          </a:bodyPr>
          <a:lstStyle/>
          <a:p>
            <a:r>
              <a:rPr lang="en-US" sz="2400" dirty="0" smtClean="0">
                <a:solidFill>
                  <a:srgbClr val="C00000"/>
                </a:solidFill>
              </a:rPr>
              <a:t>This part explains how the department prepares their own routines in synchronization with the college master routine. How the allocation and schedule of various courses in routine are planned via departmental meetings in accordance with the credit weightage distributions of those courses. Provide a link of the departmental meeting register. Lesson plans are to be constructed through discussions with the departmental faculty members. Allotment of teachers for delivering a course/part of it. Teacher rotation process in delivery of course. Teacher to student ratio. The plan is compatible to the Academic calendar proposed by the IQAC. Tutorial classes. Students’ feedback regarding academic issues are expected. Have records of the continuous internal assessments (IA). Explain how the IA results and students’ feedback improves the lesson planning. Laboratory stock register. Purchase of lab items according to syllabus. Manuals. Practical exams. Project reports. Etc.</a:t>
            </a:r>
          </a:p>
          <a:p>
            <a:r>
              <a:rPr lang="en-US" sz="2400" dirty="0" smtClean="0">
                <a:solidFill>
                  <a:srgbClr val="C00000"/>
                </a:solidFill>
              </a:rPr>
              <a:t>You may add photos, links (for more details) in support of these points.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075"/>
            <a:ext cx="15240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Crosscutting Issues</a:t>
            </a:r>
            <a:endParaRPr lang="en-US" sz="3200" b="1" dirty="0">
              <a:latin typeface="Times New Roman" pitchFamily="18" charset="0"/>
              <a:cs typeface="Times New Roman" pitchFamily="18" charset="0"/>
            </a:endParaRPr>
          </a:p>
        </p:txBody>
      </p:sp>
      <p:sp>
        <p:nvSpPr>
          <p:cNvPr id="3" name="Rectangle 2"/>
          <p:cNvSpPr/>
          <p:nvPr/>
        </p:nvSpPr>
        <p:spPr>
          <a:xfrm>
            <a:off x="762000" y="1015510"/>
            <a:ext cx="5237331" cy="2246769"/>
          </a:xfrm>
          <a:prstGeom prst="rect">
            <a:avLst/>
          </a:prstGeom>
        </p:spPr>
        <p:txBody>
          <a:bodyPr wrap="none">
            <a:spAutoFit/>
          </a:bodyPr>
          <a:lstStyle/>
          <a:p>
            <a:pPr>
              <a:buFont typeface="Wingdings" pitchFamily="2" charset="2"/>
              <a:buChar char="q"/>
            </a:pPr>
            <a:r>
              <a:rPr lang="en-US" sz="2800" dirty="0" smtClean="0">
                <a:latin typeface="Times New Roman" pitchFamily="18" charset="0"/>
                <a:cs typeface="Times New Roman" pitchFamily="18" charset="0"/>
              </a:rPr>
              <a:t> Professional Ethics: </a:t>
            </a:r>
          </a:p>
          <a:p>
            <a:pPr>
              <a:buFont typeface="Wingdings" pitchFamily="2" charset="2"/>
              <a:buChar char="q"/>
            </a:pPr>
            <a:r>
              <a:rPr lang="en-US" sz="2800" dirty="0" smtClean="0">
                <a:latin typeface="Times New Roman" pitchFamily="18" charset="0"/>
                <a:cs typeface="Times New Roman" pitchFamily="18" charset="0"/>
              </a:rPr>
              <a:t> Gender:</a:t>
            </a:r>
          </a:p>
          <a:p>
            <a:pPr>
              <a:buFont typeface="Wingdings" pitchFamily="2" charset="2"/>
              <a:buChar char="q"/>
            </a:pPr>
            <a:r>
              <a:rPr lang="en-US" sz="2800" dirty="0" smtClean="0">
                <a:latin typeface="Times New Roman" pitchFamily="18" charset="0"/>
                <a:cs typeface="Times New Roman" pitchFamily="18" charset="0"/>
              </a:rPr>
              <a:t> Human Values:</a:t>
            </a:r>
          </a:p>
          <a:p>
            <a:pPr>
              <a:buFont typeface="Wingdings" pitchFamily="2" charset="2"/>
              <a:buChar char="q"/>
            </a:pPr>
            <a:r>
              <a:rPr lang="en-US" sz="2800" dirty="0" smtClean="0">
                <a:latin typeface="Times New Roman" pitchFamily="18" charset="0"/>
                <a:cs typeface="Times New Roman" pitchFamily="18" charset="0"/>
              </a:rPr>
              <a:t> Environment and Sustainability</a:t>
            </a:r>
            <a:r>
              <a:rPr lang="en-US" sz="2800" dirty="0" smtClean="0">
                <a:latin typeface="Times New Roman" pitchFamily="18" charset="0"/>
                <a:cs typeface="Times New Roman" pitchFamily="18" charset="0"/>
              </a:rPr>
              <a:t>:</a:t>
            </a:r>
          </a:p>
          <a:p>
            <a:pPr>
              <a:buFont typeface="Wingdings" pitchFamily="2" charset="2"/>
              <a:buChar char="q"/>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Indian Knowledge System:</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p>
        </p:txBody>
      </p:sp>
      <p:sp>
        <p:nvSpPr>
          <p:cNvPr id="4" name="TextBox 3"/>
          <p:cNvSpPr txBox="1"/>
          <p:nvPr/>
        </p:nvSpPr>
        <p:spPr>
          <a:xfrm>
            <a:off x="13182600" y="7863185"/>
            <a:ext cx="2209800" cy="461665"/>
          </a:xfrm>
          <a:prstGeom prst="rect">
            <a:avLst/>
          </a:prstGeom>
          <a:noFill/>
        </p:spPr>
        <p:txBody>
          <a:bodyPr wrap="square" rtlCol="0">
            <a:spAutoFit/>
          </a:bodyPr>
          <a:lstStyle/>
          <a:p>
            <a:r>
              <a:rPr lang="en-US" sz="2400" dirty="0" smtClean="0"/>
              <a:t>Metric: 1.3.1</a:t>
            </a:r>
            <a:endParaRPr lang="en-US" sz="2400" dirty="0"/>
          </a:p>
        </p:txBody>
      </p:sp>
      <p:sp>
        <p:nvSpPr>
          <p:cNvPr id="5" name="TextBox 4"/>
          <p:cNvSpPr txBox="1"/>
          <p:nvPr/>
        </p:nvSpPr>
        <p:spPr>
          <a:xfrm>
            <a:off x="7239000" y="704850"/>
            <a:ext cx="7239000" cy="2677656"/>
          </a:xfrm>
          <a:prstGeom prst="rect">
            <a:avLst/>
          </a:prstGeom>
          <a:noFill/>
        </p:spPr>
        <p:txBody>
          <a:bodyPr wrap="square" rtlCol="0">
            <a:spAutoFit/>
          </a:bodyPr>
          <a:lstStyle/>
          <a:p>
            <a:pPr algn="just"/>
            <a:r>
              <a:rPr lang="en-US" sz="2400" dirty="0" smtClean="0">
                <a:solidFill>
                  <a:srgbClr val="C00000"/>
                </a:solidFill>
              </a:rPr>
              <a:t>Make a table that shows the courses in the syllabus (both CBCS and NEP) relevant to these FOUR topics. Discuss those portions briefly.</a:t>
            </a:r>
          </a:p>
          <a:p>
            <a:pPr algn="just"/>
            <a:r>
              <a:rPr lang="en-US" sz="2400" dirty="0" smtClean="0">
                <a:solidFill>
                  <a:srgbClr val="C00000"/>
                </a:solidFill>
              </a:rPr>
              <a:t>In case, your department has performed activities (seminars, observed commemorate days) that relates to these topic, mention them here with supporting documents.</a:t>
            </a:r>
          </a:p>
        </p:txBody>
      </p:sp>
      <p:graphicFrame>
        <p:nvGraphicFramePr>
          <p:cNvPr id="6" name="Table 5"/>
          <p:cNvGraphicFramePr>
            <a:graphicFrameLocks noGrp="1"/>
          </p:cNvGraphicFramePr>
          <p:nvPr/>
        </p:nvGraphicFramePr>
        <p:xfrm>
          <a:off x="762000" y="3353328"/>
          <a:ext cx="13944600" cy="4209521"/>
        </p:xfrm>
        <a:graphic>
          <a:graphicData uri="http://schemas.openxmlformats.org/drawingml/2006/table">
            <a:tbl>
              <a:tblPr/>
              <a:tblGrid>
                <a:gridCol w="1321950"/>
                <a:gridCol w="1617909"/>
                <a:gridCol w="1820148"/>
                <a:gridCol w="1834946"/>
                <a:gridCol w="2589641"/>
                <a:gridCol w="2466324"/>
                <a:gridCol w="2293682"/>
              </a:tblGrid>
              <a:tr h="859086">
                <a:tc>
                  <a:txBody>
                    <a:bodyPr/>
                    <a:lstStyle/>
                    <a:p>
                      <a:pPr algn="ctr" fontAlgn="ctr"/>
                      <a:r>
                        <a:rPr lang="en-US" sz="2000" b="1" i="0" u="none" strike="noStrike" dirty="0">
                          <a:solidFill>
                            <a:srgbClr val="000000"/>
                          </a:solidFill>
                          <a:latin typeface="Times New Roman" pitchFamily="18" charset="0"/>
                          <a:cs typeface="Times New Roman" pitchFamily="18" charset="0"/>
                        </a:rPr>
                        <a:t>Sl.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latin typeface="Times New Roman" pitchFamily="18" charset="0"/>
                          <a:cs typeface="Times New Roman" pitchFamily="18" charset="0"/>
                        </a:rPr>
                        <a:t>Issue addressed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latin typeface="Times New Roman" pitchFamily="18" charset="0"/>
                          <a:cs typeface="Times New Roman" pitchFamily="18" charset="0"/>
                        </a:rPr>
                        <a:t>Department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err="1">
                          <a:solidFill>
                            <a:srgbClr val="000000"/>
                          </a:solidFill>
                          <a:latin typeface="Times New Roman" pitchFamily="18" charset="0"/>
                          <a:cs typeface="Times New Roman" pitchFamily="18" charset="0"/>
                        </a:rPr>
                        <a:t>Hons</a:t>
                      </a:r>
                      <a:r>
                        <a:rPr lang="en-US" sz="2000" b="1" i="0" u="none" strike="noStrike" dirty="0">
                          <a:solidFill>
                            <a:srgbClr val="000000"/>
                          </a:solidFill>
                          <a:latin typeface="Times New Roman" pitchFamily="18" charset="0"/>
                          <a:cs typeface="Times New Roman" pitchFamily="18" charset="0"/>
                        </a:rPr>
                        <a:t>. / Program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latin typeface="Times New Roman" pitchFamily="18" charset="0"/>
                          <a:cs typeface="Times New Roman" pitchFamily="18" charset="0"/>
                        </a:rPr>
                        <a:t>Paper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latin typeface="Times New Roman" pitchFamily="18" charset="0"/>
                          <a:cs typeface="Times New Roman" pitchFamily="18" charset="0"/>
                        </a:rPr>
                        <a:t>Title of the paper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latin typeface="Times New Roman" pitchFamily="18" charset="0"/>
                          <a:cs typeface="Times New Roman" pitchFamily="18" charset="0"/>
                        </a:rPr>
                        <a:t>Link to the syllabus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8172">
                <a:tc>
                  <a:txBody>
                    <a:bodyPr/>
                    <a:lstStyle/>
                    <a:p>
                      <a:pPr algn="ctr" fontAlgn="ctr"/>
                      <a:r>
                        <a:rPr lang="en-US" sz="2000" b="0" i="0" u="none" strike="noStrike">
                          <a:solidFill>
                            <a:srgbClr val="000000"/>
                          </a:solidFill>
                          <a:latin typeface="Times New Roman" pitchFamily="18" charset="0"/>
                          <a:cs typeface="Times New Roman"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latin typeface="Times New Roman" pitchFamily="18" charset="0"/>
                          <a:cs typeface="Times New Roman" pitchFamily="18" charset="0"/>
                        </a:rPr>
                        <a:t>Professional Ethics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Times New Roman" pitchFamily="18" charset="0"/>
                          <a:cs typeface="Times New Roman" pitchFamily="18" charset="0"/>
                        </a:rPr>
                        <a:t>Philosophy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Times New Roman" pitchFamily="18" charset="0"/>
                          <a:cs typeface="Times New Roman" pitchFamily="18" charset="0"/>
                        </a:rPr>
                        <a:t>Major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Times New Roman" pitchFamily="18" charset="0"/>
                          <a:cs typeface="Times New Roman" pitchFamily="18" charset="0"/>
                        </a:rPr>
                        <a:t>PHIMAJ2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Times New Roman" pitchFamily="18" charset="0"/>
                          <a:cs typeface="Times New Roman" pitchFamily="18" charset="0"/>
                        </a:rPr>
                        <a:t>Indian and Western Philosophy-2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Times New Roman" pitchFamily="18" charset="0"/>
                          <a:cs typeface="Times New Roman" pitchFamily="18" charset="0"/>
                        </a:rPr>
                        <a:t>https://syllabus.skbu.ac.in/index/selected_course/1?subject_selected=25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2263">
                <a:tc>
                  <a:txBody>
                    <a:bodyPr/>
                    <a:lstStyle/>
                    <a:p>
                      <a:pPr algn="ctr" fontAlgn="ctr"/>
                      <a:r>
                        <a:rPr lang="en-US" sz="2000" b="0" i="0" u="none" strike="noStrike">
                          <a:solidFill>
                            <a:srgbClr val="000000"/>
                          </a:solidFill>
                          <a:latin typeface="Times New Roman" pitchFamily="18" charset="0"/>
                          <a:cs typeface="Times New Roman"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latin typeface="Times New Roman" pitchFamily="18" charset="0"/>
                          <a:cs typeface="Times New Roman" pitchFamily="18" charset="0"/>
                        </a:rPr>
                        <a:t>Professional Ethics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Times New Roman" pitchFamily="18" charset="0"/>
                          <a:cs typeface="Times New Roman" pitchFamily="18" charset="0"/>
                        </a:rPr>
                        <a:t>Philosophy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Times New Roman" pitchFamily="18" charset="0"/>
                          <a:cs typeface="Times New Roman" pitchFamily="18" charset="0"/>
                        </a:rPr>
                        <a:t>Major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Times New Roman" pitchFamily="18" charset="0"/>
                          <a:cs typeface="Times New Roman" pitchFamily="18" charset="0"/>
                        </a:rPr>
                        <a:t>PHIMAJ3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Times New Roman" pitchFamily="18" charset="0"/>
                          <a:cs typeface="Times New Roman" pitchFamily="18" charset="0"/>
                        </a:rPr>
                        <a:t>Indian and Western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Times New Roman" pitchFamily="18" charset="0"/>
                          <a:cs typeface="Times New Roman" pitchFamily="18" charset="0"/>
                        </a:rPr>
                        <a:t>https://syllabus.skbu.ac.in/index/selected_course/1?subject_selected=25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075"/>
            <a:ext cx="15240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Student Centric Teaching Methods</a:t>
            </a:r>
            <a:endParaRPr lang="en-US" sz="3200" b="1" dirty="0">
              <a:latin typeface="Times New Roman" pitchFamily="18" charset="0"/>
              <a:cs typeface="Times New Roman" pitchFamily="18" charset="0"/>
            </a:endParaRPr>
          </a:p>
        </p:txBody>
      </p:sp>
      <p:sp>
        <p:nvSpPr>
          <p:cNvPr id="3" name="TextBox 2"/>
          <p:cNvSpPr txBox="1"/>
          <p:nvPr/>
        </p:nvSpPr>
        <p:spPr>
          <a:xfrm>
            <a:off x="13182600" y="7863185"/>
            <a:ext cx="2209800" cy="461665"/>
          </a:xfrm>
          <a:prstGeom prst="rect">
            <a:avLst/>
          </a:prstGeom>
          <a:noFill/>
        </p:spPr>
        <p:txBody>
          <a:bodyPr wrap="square" rtlCol="0">
            <a:spAutoFit/>
          </a:bodyPr>
          <a:lstStyle/>
          <a:p>
            <a:r>
              <a:rPr lang="en-US" sz="2400" dirty="0" smtClean="0"/>
              <a:t>Metric: 2.3.1</a:t>
            </a:r>
            <a:endParaRPr lang="en-US" sz="2400" dirty="0"/>
          </a:p>
        </p:txBody>
      </p:sp>
      <p:sp>
        <p:nvSpPr>
          <p:cNvPr id="4" name="TextBox 3"/>
          <p:cNvSpPr txBox="1"/>
          <p:nvPr/>
        </p:nvSpPr>
        <p:spPr>
          <a:xfrm>
            <a:off x="457200" y="933450"/>
            <a:ext cx="14020800" cy="6555641"/>
          </a:xfrm>
          <a:prstGeom prst="rect">
            <a:avLst/>
          </a:prstGeom>
          <a:noFill/>
        </p:spPr>
        <p:txBody>
          <a:bodyPr wrap="square" rtlCol="0">
            <a:spAutoFit/>
          </a:bodyPr>
          <a:lstStyle/>
          <a:p>
            <a:pPr>
              <a:buFont typeface="Wingdings" pitchFamily="2" charset="2"/>
              <a:buChar char="Ø"/>
            </a:pPr>
            <a:r>
              <a:rPr lang="en-US" sz="2800" dirty="0" smtClean="0"/>
              <a:t> Experiential Learning: </a:t>
            </a:r>
            <a:r>
              <a:rPr lang="en-US" sz="2800" dirty="0" smtClean="0">
                <a:solidFill>
                  <a:srgbClr val="C00000"/>
                </a:solidFill>
              </a:rPr>
              <a:t>Activities where the students attains hands on experience such as Laboratory works, field works, projects, case study, survey, industrial visit etc.</a:t>
            </a:r>
            <a:endParaRPr lang="en-US" sz="2800" dirty="0" smtClean="0"/>
          </a:p>
          <a:p>
            <a:endParaRPr lang="en-US" sz="2800" dirty="0" smtClean="0"/>
          </a:p>
          <a:p>
            <a:pPr>
              <a:buFont typeface="Wingdings" pitchFamily="2" charset="2"/>
              <a:buChar char="Ø"/>
            </a:pPr>
            <a:endParaRPr lang="en-US" sz="2800" dirty="0" smtClean="0"/>
          </a:p>
          <a:p>
            <a:pPr>
              <a:buFont typeface="Wingdings" pitchFamily="2" charset="2"/>
              <a:buChar char="Ø"/>
            </a:pPr>
            <a:r>
              <a:rPr lang="en-US" sz="2800" dirty="0" smtClean="0"/>
              <a:t>Participative Learning: </a:t>
            </a:r>
            <a:r>
              <a:rPr lang="en-US" sz="2800" dirty="0" smtClean="0">
                <a:solidFill>
                  <a:srgbClr val="C00000"/>
                </a:solidFill>
              </a:rPr>
              <a:t>Group discussion, Debate, Quiz, Student seminar, Group assignments etc.</a:t>
            </a:r>
          </a:p>
          <a:p>
            <a:endParaRPr lang="en-US" sz="2800" dirty="0" smtClean="0"/>
          </a:p>
          <a:p>
            <a:pPr>
              <a:buFont typeface="Wingdings" pitchFamily="2" charset="2"/>
              <a:buChar char="Ø"/>
            </a:pPr>
            <a:endParaRPr lang="en-US" sz="2800" dirty="0" smtClean="0"/>
          </a:p>
          <a:p>
            <a:pPr>
              <a:buFont typeface="Wingdings" pitchFamily="2" charset="2"/>
              <a:buChar char="Ø"/>
            </a:pPr>
            <a:r>
              <a:rPr lang="en-US" sz="2800" dirty="0" smtClean="0"/>
              <a:t> Problem Solving Methods: </a:t>
            </a:r>
            <a:r>
              <a:rPr lang="en-US" sz="2800" dirty="0" smtClean="0">
                <a:solidFill>
                  <a:srgbClr val="C00000"/>
                </a:solidFill>
              </a:rPr>
              <a:t>Question bank prepared by students, Assignments, Mock Interviews.</a:t>
            </a:r>
          </a:p>
          <a:p>
            <a:endParaRPr lang="en-US" sz="2800" dirty="0" smtClean="0"/>
          </a:p>
          <a:p>
            <a:pPr>
              <a:buFont typeface="Wingdings" pitchFamily="2" charset="2"/>
              <a:buChar char="Ø"/>
            </a:pPr>
            <a:r>
              <a:rPr lang="en-US" sz="2800" dirty="0" smtClean="0"/>
              <a:t> ICT tools (used for teaching): </a:t>
            </a:r>
            <a:r>
              <a:rPr lang="en-US" sz="2800" dirty="0" smtClean="0">
                <a:solidFill>
                  <a:srgbClr val="C00000"/>
                </a:solidFill>
              </a:rPr>
              <a:t>Smart classes, power point presentations, Online Seminars </a:t>
            </a:r>
          </a:p>
          <a:p>
            <a:endParaRPr lang="en-US" sz="2800" dirty="0" smtClean="0"/>
          </a:p>
          <a:p>
            <a:r>
              <a:rPr lang="en-US" sz="2800" dirty="0" smtClean="0"/>
              <a:t> Online Resources: </a:t>
            </a:r>
            <a:r>
              <a:rPr lang="en-US" sz="2800" dirty="0" smtClean="0">
                <a:solidFill>
                  <a:srgbClr val="C00000"/>
                </a:solidFill>
              </a:rPr>
              <a:t>e-notes, library depository, WBCOLOUR database, Open access e-</a:t>
            </a:r>
            <a:r>
              <a:rPr lang="en-US" sz="2800" dirty="0" err="1" smtClean="0">
                <a:solidFill>
                  <a:srgbClr val="C00000"/>
                </a:solidFill>
              </a:rPr>
              <a:t>resourses</a:t>
            </a:r>
            <a:r>
              <a:rPr lang="en-US" sz="2800" dirty="0" smtClean="0">
                <a:solidFill>
                  <a:srgbClr val="C00000"/>
                </a:solidFill>
              </a:rPr>
              <a:t>, Open access database for journals, Open access archives, NLIST, </a:t>
            </a:r>
            <a:r>
              <a:rPr lang="en-US" sz="2800" dirty="0" err="1" smtClean="0">
                <a:solidFill>
                  <a:srgbClr val="C00000"/>
                </a:solidFill>
              </a:rPr>
              <a:t>inflibnet</a:t>
            </a:r>
            <a:r>
              <a:rPr lang="en-US" sz="2800" dirty="0" smtClean="0">
                <a:solidFill>
                  <a:srgbClr val="C00000"/>
                </a:solidFill>
              </a:rPr>
              <a:t>, etc.</a:t>
            </a:r>
            <a:endParaRPr lang="en-US" sz="2800" dirty="0">
              <a:solidFill>
                <a:srgbClr val="C00000"/>
              </a:solidFill>
            </a:endParaRPr>
          </a:p>
        </p:txBody>
      </p:sp>
      <p:sp>
        <p:nvSpPr>
          <p:cNvPr id="5" name="TextBox 4"/>
          <p:cNvSpPr txBox="1"/>
          <p:nvPr/>
        </p:nvSpPr>
        <p:spPr>
          <a:xfrm>
            <a:off x="533400" y="7634585"/>
            <a:ext cx="12496800" cy="461665"/>
          </a:xfrm>
          <a:prstGeom prst="rect">
            <a:avLst/>
          </a:prstGeom>
          <a:noFill/>
        </p:spPr>
        <p:txBody>
          <a:bodyPr wrap="square" rtlCol="0">
            <a:spAutoFit/>
          </a:bodyPr>
          <a:lstStyle/>
          <a:p>
            <a:r>
              <a:rPr lang="en-US" sz="2400" b="1" dirty="0" smtClean="0">
                <a:solidFill>
                  <a:schemeClr val="bg1">
                    <a:lumMod val="75000"/>
                  </a:schemeClr>
                </a:solidFill>
              </a:rPr>
              <a:t>You may add photos (</a:t>
            </a:r>
            <a:r>
              <a:rPr lang="en-US" sz="2400" b="1" dirty="0" err="1" smtClean="0">
                <a:solidFill>
                  <a:schemeClr val="bg1">
                    <a:lumMod val="75000"/>
                  </a:schemeClr>
                </a:solidFill>
              </a:rPr>
              <a:t>Geotaged</a:t>
            </a:r>
            <a:r>
              <a:rPr lang="en-US" sz="2400" b="1" dirty="0" smtClean="0">
                <a:solidFill>
                  <a:schemeClr val="bg1">
                    <a:lumMod val="75000"/>
                  </a:schemeClr>
                </a:solidFill>
              </a:rPr>
              <a:t> preferred), documents, links in support of these points.</a:t>
            </a:r>
            <a:endParaRPr lang="en-US" sz="24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C187B01-EA02-1BA7-15EC-061B03F93DAE}"/>
            </a:ext>
          </a:extLst>
        </p:cNvPr>
        <p:cNvGrpSpPr/>
        <p:nvPr/>
      </p:nvGrpSpPr>
      <p:grpSpPr>
        <a:xfrm>
          <a:off x="0" y="0"/>
          <a:ext cx="0" cy="0"/>
          <a:chOff x="0" y="0"/>
          <a:chExt cx="0" cy="0"/>
        </a:xfrm>
      </p:grpSpPr>
      <p:sp>
        <p:nvSpPr>
          <p:cNvPr id="6" name="TextBox 5"/>
          <p:cNvSpPr txBox="1"/>
          <p:nvPr/>
        </p:nvSpPr>
        <p:spPr>
          <a:xfrm>
            <a:off x="0" y="120075"/>
            <a:ext cx="15240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Internal &amp; External Assessment</a:t>
            </a:r>
            <a:endParaRPr lang="en-US" sz="3200" b="1" dirty="0">
              <a:latin typeface="Times New Roman" pitchFamily="18" charset="0"/>
              <a:cs typeface="Times New Roman" pitchFamily="18" charset="0"/>
            </a:endParaRPr>
          </a:p>
        </p:txBody>
      </p:sp>
      <p:sp>
        <p:nvSpPr>
          <p:cNvPr id="7" name="TextBox 6"/>
          <p:cNvSpPr txBox="1"/>
          <p:nvPr/>
        </p:nvSpPr>
        <p:spPr>
          <a:xfrm>
            <a:off x="990600" y="1238250"/>
            <a:ext cx="13639800" cy="2308324"/>
          </a:xfrm>
          <a:prstGeom prst="rect">
            <a:avLst/>
          </a:prstGeom>
          <a:noFill/>
        </p:spPr>
        <p:txBody>
          <a:bodyPr wrap="square" rtlCol="0">
            <a:spAutoFit/>
          </a:bodyPr>
          <a:lstStyle/>
          <a:p>
            <a:pPr>
              <a:buFont typeface="Wingdings" pitchFamily="2" charset="2"/>
              <a:buChar char="§"/>
            </a:pPr>
            <a:r>
              <a:rPr lang="en-US" sz="2400" dirty="0" smtClean="0"/>
              <a:t> Internal Assessment  (IA) Procedure:</a:t>
            </a:r>
          </a:p>
          <a:p>
            <a:pPr>
              <a:buFont typeface="Wingdings" pitchFamily="2" charset="2"/>
              <a:buChar char="§"/>
            </a:pPr>
            <a:r>
              <a:rPr lang="en-US" sz="2400" dirty="0" smtClean="0"/>
              <a:t> IA Frequency: </a:t>
            </a:r>
          </a:p>
          <a:p>
            <a:pPr>
              <a:buFont typeface="Wingdings" pitchFamily="2" charset="2"/>
              <a:buChar char="§"/>
            </a:pPr>
            <a:r>
              <a:rPr lang="en-US" sz="2400" dirty="0" smtClean="0"/>
              <a:t> Online Portal Used (If any):</a:t>
            </a:r>
          </a:p>
          <a:p>
            <a:pPr>
              <a:buFont typeface="Wingdings" pitchFamily="2" charset="2"/>
              <a:buChar char="§"/>
            </a:pPr>
            <a:r>
              <a:rPr lang="en-US" sz="2400" dirty="0" smtClean="0"/>
              <a:t> Evaluation Method:</a:t>
            </a:r>
          </a:p>
          <a:p>
            <a:pPr>
              <a:buFont typeface="Wingdings" pitchFamily="2" charset="2"/>
              <a:buChar char="§"/>
            </a:pPr>
            <a:r>
              <a:rPr lang="en-US" sz="2400" dirty="0" smtClean="0"/>
              <a:t> IA Result Analysis:</a:t>
            </a:r>
          </a:p>
          <a:p>
            <a:pPr>
              <a:buFont typeface="Wingdings" pitchFamily="2" charset="2"/>
              <a:buChar char="§"/>
            </a:pPr>
            <a:r>
              <a:rPr lang="en-US" sz="2400" dirty="0" smtClean="0"/>
              <a:t> Student Feedback: </a:t>
            </a:r>
            <a:endParaRPr lang="en-US" sz="2400" dirty="0"/>
          </a:p>
        </p:txBody>
      </p:sp>
      <p:sp>
        <p:nvSpPr>
          <p:cNvPr id="8" name="TextBox 7"/>
          <p:cNvSpPr txBox="1"/>
          <p:nvPr/>
        </p:nvSpPr>
        <p:spPr>
          <a:xfrm>
            <a:off x="990600" y="5124450"/>
            <a:ext cx="13639800" cy="2308324"/>
          </a:xfrm>
          <a:prstGeom prst="rect">
            <a:avLst/>
          </a:prstGeom>
          <a:noFill/>
        </p:spPr>
        <p:txBody>
          <a:bodyPr wrap="square" rtlCol="0">
            <a:spAutoFit/>
          </a:bodyPr>
          <a:lstStyle/>
          <a:p>
            <a:pPr>
              <a:buFont typeface="Wingdings" pitchFamily="2" charset="2"/>
              <a:buChar char="§"/>
            </a:pPr>
            <a:r>
              <a:rPr lang="en-US" sz="2400" dirty="0" smtClean="0"/>
              <a:t> External Assessment  (EA) Procedure:</a:t>
            </a:r>
          </a:p>
          <a:p>
            <a:pPr>
              <a:buFont typeface="Wingdings" pitchFamily="2" charset="2"/>
              <a:buChar char="§"/>
            </a:pPr>
            <a:r>
              <a:rPr lang="en-US" sz="2400" dirty="0" smtClean="0"/>
              <a:t> EA Frequency: </a:t>
            </a:r>
          </a:p>
          <a:p>
            <a:pPr>
              <a:buFont typeface="Wingdings" pitchFamily="2" charset="2"/>
              <a:buChar char="§"/>
            </a:pPr>
            <a:r>
              <a:rPr lang="en-US" sz="2400" dirty="0" smtClean="0"/>
              <a:t> Answer Script Evaluation and scrutiny:</a:t>
            </a:r>
          </a:p>
          <a:p>
            <a:pPr>
              <a:buFont typeface="Wingdings" pitchFamily="2" charset="2"/>
              <a:buChar char="§"/>
            </a:pPr>
            <a:r>
              <a:rPr lang="en-US" sz="2400" dirty="0" smtClean="0"/>
              <a:t> Timely Result Publication:</a:t>
            </a:r>
          </a:p>
          <a:p>
            <a:pPr>
              <a:buFont typeface="Wingdings" pitchFamily="2" charset="2"/>
              <a:buChar char="§"/>
            </a:pPr>
            <a:r>
              <a:rPr lang="en-US" sz="2400" dirty="0" smtClean="0"/>
              <a:t>:Grievance </a:t>
            </a:r>
            <a:r>
              <a:rPr lang="en-US" sz="2400" dirty="0" err="1" smtClean="0"/>
              <a:t>Redressal</a:t>
            </a:r>
            <a:r>
              <a:rPr lang="en-US" sz="2400" dirty="0" smtClean="0"/>
              <a:t> : Review Process, RTI etc. (Departmental cooperation in these process)</a:t>
            </a:r>
          </a:p>
          <a:p>
            <a:pPr>
              <a:buFont typeface="Wingdings" pitchFamily="2" charset="2"/>
              <a:buChar char="§"/>
            </a:pPr>
            <a:r>
              <a:rPr lang="en-US" sz="2400" dirty="0" smtClean="0"/>
              <a:t> Whether this process (Grievance </a:t>
            </a:r>
            <a:r>
              <a:rPr lang="en-US" sz="2400" dirty="0" err="1" smtClean="0"/>
              <a:t>Redressal</a:t>
            </a:r>
            <a:r>
              <a:rPr lang="en-US" sz="2400" dirty="0" smtClean="0"/>
              <a:t>) is time bound and efficient</a:t>
            </a:r>
            <a:endParaRPr lang="en-US" sz="2400" dirty="0"/>
          </a:p>
        </p:txBody>
      </p:sp>
      <p:sp>
        <p:nvSpPr>
          <p:cNvPr id="9" name="TextBox 8"/>
          <p:cNvSpPr txBox="1"/>
          <p:nvPr/>
        </p:nvSpPr>
        <p:spPr>
          <a:xfrm>
            <a:off x="13182600" y="7863185"/>
            <a:ext cx="2209800" cy="461665"/>
          </a:xfrm>
          <a:prstGeom prst="rect">
            <a:avLst/>
          </a:prstGeom>
          <a:noFill/>
        </p:spPr>
        <p:txBody>
          <a:bodyPr wrap="square" rtlCol="0">
            <a:spAutoFit/>
          </a:bodyPr>
          <a:lstStyle/>
          <a:p>
            <a:r>
              <a:rPr lang="en-US" sz="2400" dirty="0" smtClean="0"/>
              <a:t>Metric: 2.5.1</a:t>
            </a:r>
            <a:endParaRPr lang="en-US" sz="2400" dirty="0"/>
          </a:p>
        </p:txBody>
      </p:sp>
    </p:spTree>
    <p:extLst>
      <p:ext uri="{BB962C8B-B14F-4D97-AF65-F5344CB8AC3E}">
        <p14:creationId xmlns:p14="http://schemas.microsoft.com/office/powerpoint/2010/main" xmlns="" val="903355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075"/>
            <a:ext cx="15240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Program Outcomes</a:t>
            </a:r>
            <a:endParaRPr lang="en-US" sz="3200" b="1" dirty="0">
              <a:latin typeface="Times New Roman" pitchFamily="18" charset="0"/>
              <a:cs typeface="Times New Roman" pitchFamily="18" charset="0"/>
            </a:endParaRPr>
          </a:p>
        </p:txBody>
      </p:sp>
      <p:sp>
        <p:nvSpPr>
          <p:cNvPr id="3" name="TextBox 2"/>
          <p:cNvSpPr txBox="1"/>
          <p:nvPr/>
        </p:nvSpPr>
        <p:spPr>
          <a:xfrm>
            <a:off x="685800" y="704850"/>
            <a:ext cx="13868400" cy="1938992"/>
          </a:xfrm>
          <a:prstGeom prst="rect">
            <a:avLst/>
          </a:prstGeom>
          <a:noFill/>
        </p:spPr>
        <p:txBody>
          <a:bodyPr wrap="square" rtlCol="0">
            <a:spAutoFit/>
          </a:bodyPr>
          <a:lstStyle/>
          <a:p>
            <a:r>
              <a:rPr lang="en-US" sz="2400" dirty="0" smtClean="0">
                <a:solidFill>
                  <a:srgbClr val="C00000"/>
                </a:solidFill>
                <a:latin typeface="Times New Roman" pitchFamily="18" charset="0"/>
                <a:cs typeface="Times New Roman" pitchFamily="18" charset="0"/>
              </a:rPr>
              <a:t>Program outcomes: Describe what students are expected to know and would be able to do by the time of graduation. These relate to the skills, knowledge, and behaviors that students acquire as they progress through the program.</a:t>
            </a:r>
          </a:p>
          <a:p>
            <a:r>
              <a:rPr lang="en-US" sz="2400" dirty="0" smtClean="0">
                <a:solidFill>
                  <a:srgbClr val="C00000"/>
                </a:solidFill>
                <a:latin typeface="Times New Roman" pitchFamily="18" charset="0"/>
                <a:cs typeface="Times New Roman" pitchFamily="18" charset="0"/>
              </a:rPr>
              <a:t>Better to show them in tabular format: (an exam  given)</a:t>
            </a:r>
          </a:p>
          <a:p>
            <a:endParaRPr lang="en-US" sz="2400" dirty="0">
              <a:latin typeface="Times New Roman" pitchFamily="18" charset="0"/>
              <a:cs typeface="Times New Roman" pitchFamily="18" charset="0"/>
            </a:endParaRPr>
          </a:p>
        </p:txBody>
      </p:sp>
      <p:graphicFrame>
        <p:nvGraphicFramePr>
          <p:cNvPr id="4" name="Content Placeholder 3">
            <a:extLst>
              <a:ext uri="{FF2B5EF4-FFF2-40B4-BE49-F238E27FC236}">
                <a16:creationId xmlns:a16="http://schemas.microsoft.com/office/drawing/2014/main" xmlns="" id="{01B04F02-3B14-1266-41C6-AAE1174F55EE}"/>
              </a:ext>
            </a:extLst>
          </p:cNvPr>
          <p:cNvGraphicFramePr>
            <a:graphicFrameLocks/>
          </p:cNvGraphicFramePr>
          <p:nvPr>
            <p:extLst>
              <p:ext uri="{D42A27DB-BD31-4B8C-83A1-F6EECF244321}">
                <p14:modId xmlns:p14="http://schemas.microsoft.com/office/powerpoint/2010/main" xmlns="" val="148438081"/>
              </p:ext>
            </p:extLst>
          </p:nvPr>
        </p:nvGraphicFramePr>
        <p:xfrm>
          <a:off x="433755" y="2410555"/>
          <a:ext cx="14363700" cy="5212080"/>
        </p:xfrm>
        <a:graphic>
          <a:graphicData uri="http://schemas.openxmlformats.org/drawingml/2006/table">
            <a:tbl>
              <a:tblPr firstRow="1" bandRow="1">
                <a:tableStyleId>{616DA210-FB5B-4158-B5E0-FEB733F419BA}</a:tableStyleId>
              </a:tblPr>
              <a:tblGrid>
                <a:gridCol w="911132">
                  <a:extLst>
                    <a:ext uri="{9D8B030D-6E8A-4147-A177-3AD203B41FA5}">
                      <a16:colId xmlns:a16="http://schemas.microsoft.com/office/drawing/2014/main" xmlns="" val="3668764252"/>
                    </a:ext>
                  </a:extLst>
                </a:gridCol>
                <a:gridCol w="6270718">
                  <a:extLst>
                    <a:ext uri="{9D8B030D-6E8A-4147-A177-3AD203B41FA5}">
                      <a16:colId xmlns:a16="http://schemas.microsoft.com/office/drawing/2014/main" xmlns="" val="1565919529"/>
                    </a:ext>
                  </a:extLst>
                </a:gridCol>
                <a:gridCol w="7181850">
                  <a:extLst>
                    <a:ext uri="{9D8B030D-6E8A-4147-A177-3AD203B41FA5}">
                      <a16:colId xmlns:a16="http://schemas.microsoft.com/office/drawing/2014/main" xmlns="" val="2492979891"/>
                    </a:ext>
                  </a:extLst>
                </a:gridCol>
              </a:tblGrid>
              <a:tr h="276277">
                <a:tc gridSpan="2">
                  <a:txBody>
                    <a:bodyPr/>
                    <a:lstStyle/>
                    <a:p>
                      <a:pPr algn="ctr"/>
                      <a:r>
                        <a:rPr lang="en-US" sz="2000" b="1" dirty="0">
                          <a:latin typeface="Times New Roman" panose="02020603050405020304" pitchFamily="18" charset="0"/>
                          <a:cs typeface="Times New Roman" panose="02020603050405020304" pitchFamily="18" charset="0"/>
                        </a:rPr>
                        <a:t>Program Outcomes </a:t>
                      </a:r>
                      <a:endParaRPr lang="en-IN" sz="2000" b="1"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hMerge="1">
                  <a:txBody>
                    <a:bodyPr/>
                    <a:lstStyle/>
                    <a:p>
                      <a:endParaRPr lang="en-IN"/>
                    </a:p>
                  </a:txBody>
                  <a:tcPr/>
                </a:tc>
                <a:tc>
                  <a:txBody>
                    <a:bodyPr/>
                    <a:lstStyle/>
                    <a:p>
                      <a:pPr algn="ctr"/>
                      <a:r>
                        <a:rPr lang="en-US" sz="2000" b="1" dirty="0">
                          <a:latin typeface="Times New Roman" panose="02020603050405020304" pitchFamily="18" charset="0"/>
                          <a:cs typeface="Times New Roman" panose="02020603050405020304" pitchFamily="18" charset="0"/>
                        </a:rPr>
                        <a:t>Graduates with History (Major) will be able to:</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28696095"/>
                  </a:ext>
                </a:extLst>
              </a:tr>
              <a:tr h="701317">
                <a:tc>
                  <a:txBody>
                    <a:bodyPr/>
                    <a:lstStyle/>
                    <a:p>
                      <a:r>
                        <a:rPr lang="en-US" sz="2000" b="1" dirty="0">
                          <a:latin typeface="Times New Roman" panose="02020603050405020304" pitchFamily="18" charset="0"/>
                          <a:cs typeface="Times New Roman" panose="02020603050405020304" pitchFamily="18" charset="0"/>
                        </a:rPr>
                        <a:t>PO1</a:t>
                      </a:r>
                      <a:endParaRPr lang="en-IN" sz="20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IN" sz="2000" b="1" dirty="0">
                          <a:latin typeface="Times New Roman" panose="02020603050405020304" pitchFamily="18" charset="0"/>
                          <a:cs typeface="Times New Roman" panose="02020603050405020304" pitchFamily="18" charset="0"/>
                        </a:rPr>
                        <a:t>Development of analytical thinking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just"/>
                      <a:r>
                        <a:rPr lang="en-US" sz="2000" b="0" dirty="0">
                          <a:latin typeface="Times New Roman" panose="02020603050405020304" pitchFamily="18" charset="0"/>
                          <a:cs typeface="Times New Roman" panose="02020603050405020304" pitchFamily="18" charset="0"/>
                        </a:rPr>
                        <a:t>Demonstrate in-depth knowledge and understanding of Historical theories and principles and able to integrate the knowledge in more constructive ways.</a:t>
                      </a:r>
                      <a:endParaRPr lang="en-IN"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00307571"/>
                  </a:ext>
                </a:extLst>
              </a:tr>
              <a:tr h="488797">
                <a:tc>
                  <a:txBody>
                    <a:bodyPr/>
                    <a:lstStyle/>
                    <a:p>
                      <a:r>
                        <a:rPr lang="en-US" sz="2000" b="1" dirty="0">
                          <a:latin typeface="Times New Roman" panose="02020603050405020304" pitchFamily="18" charset="0"/>
                          <a:cs typeface="Times New Roman" panose="02020603050405020304" pitchFamily="18" charset="0"/>
                        </a:rPr>
                        <a:t>PO2</a:t>
                      </a:r>
                    </a:p>
                  </a:txBody>
                  <a:tcPr>
                    <a:lnR w="12700" cap="flat" cmpd="sng" algn="ctr">
                      <a:solidFill>
                        <a:schemeClr val="tx1"/>
                      </a:solidFill>
                      <a:prstDash val="solid"/>
                      <a:round/>
                      <a:headEnd type="none" w="med" len="med"/>
                      <a:tailEnd type="none" w="med" len="med"/>
                    </a:lnR>
                  </a:tcPr>
                </a:tc>
                <a:tc>
                  <a:txBody>
                    <a:bodyPr/>
                    <a:lstStyle/>
                    <a:p>
                      <a:r>
                        <a:rPr lang="en-IN" sz="2000" b="1" dirty="0">
                          <a:latin typeface="Times New Roman" panose="02020603050405020304" pitchFamily="18" charset="0"/>
                          <a:cs typeface="Times New Roman" panose="02020603050405020304" pitchFamily="18" charset="0"/>
                        </a:rPr>
                        <a:t>Application of historical principles</a:t>
                      </a:r>
                    </a:p>
                  </a:txBody>
                  <a:tcPr>
                    <a:lnL w="12700" cap="flat" cmpd="sng" algn="ctr">
                      <a:solidFill>
                        <a:schemeClr val="tx1"/>
                      </a:solidFill>
                      <a:prstDash val="solid"/>
                      <a:round/>
                      <a:headEnd type="none" w="med" len="med"/>
                      <a:tailEnd type="none" w="med" len="med"/>
                    </a:lnL>
                  </a:tcPr>
                </a:tc>
                <a:tc>
                  <a:txBody>
                    <a:bodyPr/>
                    <a:lstStyle/>
                    <a:p>
                      <a:pPr algn="just"/>
                      <a:r>
                        <a:rPr lang="en-US" sz="2000" b="0" dirty="0">
                          <a:latin typeface="Times New Roman" panose="02020603050405020304" pitchFamily="18" charset="0"/>
                          <a:cs typeface="Times New Roman" panose="02020603050405020304" pitchFamily="18" charset="0"/>
                        </a:rPr>
                        <a:t>Apply the knowledge of historical principles in different areas of historical research as well as in more applied areas of humanities.</a:t>
                      </a:r>
                      <a:endParaRPr lang="en-IN"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46941581"/>
                  </a:ext>
                </a:extLst>
              </a:tr>
              <a:tr h="701317">
                <a:tc>
                  <a:txBody>
                    <a:bodyPr/>
                    <a:lstStyle/>
                    <a:p>
                      <a:r>
                        <a:rPr lang="en-US" sz="2000" b="1" dirty="0">
                          <a:latin typeface="Times New Roman" panose="02020603050405020304" pitchFamily="18" charset="0"/>
                          <a:cs typeface="Times New Roman" panose="02020603050405020304" pitchFamily="18" charset="0"/>
                        </a:rPr>
                        <a:t>PO3</a:t>
                      </a:r>
                      <a:endParaRPr lang="en-IN" sz="20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IN" sz="2000" b="1" dirty="0">
                          <a:latin typeface="Times New Roman" panose="02020603050405020304" pitchFamily="18" charset="0"/>
                          <a:cs typeface="Times New Roman" panose="02020603050405020304" pitchFamily="18" charset="0"/>
                        </a:rPr>
                        <a:t>Fundamentals of historical research</a:t>
                      </a:r>
                    </a:p>
                  </a:txBody>
                  <a:tcPr>
                    <a:lnL w="12700" cap="flat" cmpd="sng" algn="ctr">
                      <a:solidFill>
                        <a:schemeClr val="tx1"/>
                      </a:solidFill>
                      <a:prstDash val="solid"/>
                      <a:round/>
                      <a:headEnd type="none" w="med" len="med"/>
                      <a:tailEnd type="none" w="med" len="med"/>
                    </a:lnL>
                  </a:tcPr>
                </a:tc>
                <a:tc>
                  <a:txBody>
                    <a:bodyPr/>
                    <a:lstStyle/>
                    <a:p>
                      <a:pPr algn="just"/>
                      <a:r>
                        <a:rPr lang="en-US" sz="2000" b="0" dirty="0">
                          <a:latin typeface="Times New Roman" panose="02020603050405020304" pitchFamily="18" charset="0"/>
                          <a:cs typeface="Times New Roman" panose="02020603050405020304" pitchFamily="18" charset="0"/>
                        </a:rPr>
                        <a:t>Conceptualize, conduct, organize, integrate and execute independent forms of research by applying the principles of research methodology.</a:t>
                      </a:r>
                      <a:endParaRPr lang="en-IN"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51841471"/>
                  </a:ext>
                </a:extLst>
              </a:tr>
              <a:tr h="488797">
                <a:tc>
                  <a:txBody>
                    <a:bodyPr/>
                    <a:lstStyle/>
                    <a:p>
                      <a:r>
                        <a:rPr lang="en-US" sz="2000" b="1" dirty="0">
                          <a:latin typeface="Times New Roman" panose="02020603050405020304" pitchFamily="18" charset="0"/>
                          <a:cs typeface="Times New Roman" panose="02020603050405020304" pitchFamily="18" charset="0"/>
                        </a:rPr>
                        <a:t>PO4</a:t>
                      </a:r>
                      <a:endParaRPr lang="en-IN" sz="20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IN" sz="2000" b="1" dirty="0">
                          <a:latin typeface="Times New Roman" panose="02020603050405020304" pitchFamily="18" charset="0"/>
                          <a:cs typeface="Times New Roman" panose="02020603050405020304" pitchFamily="18" charset="0"/>
                        </a:rPr>
                        <a:t>Respect for multilingual culture</a:t>
                      </a:r>
                    </a:p>
                  </a:txBody>
                  <a:tcPr>
                    <a:lnL w="12700" cap="flat" cmpd="sng" algn="ctr">
                      <a:solidFill>
                        <a:schemeClr val="tx1"/>
                      </a:solidFill>
                      <a:prstDash val="solid"/>
                      <a:round/>
                      <a:headEnd type="none" w="med" len="med"/>
                      <a:tailEnd type="none" w="med" len="med"/>
                    </a:lnL>
                  </a:tcPr>
                </a:tc>
                <a:tc>
                  <a:txBody>
                    <a:bodyPr/>
                    <a:lstStyle/>
                    <a:p>
                      <a:r>
                        <a:rPr lang="en-US" sz="2000" b="0" dirty="0">
                          <a:latin typeface="Times New Roman" panose="02020603050405020304" pitchFamily="18" charset="0"/>
                          <a:cs typeface="Times New Roman" panose="02020603050405020304" pitchFamily="18" charset="0"/>
                        </a:rPr>
                        <a:t>In-depth study and research into the multicultural fabric of the society and work for their preservation against extinction.</a:t>
                      </a:r>
                      <a:endParaRPr lang="en-IN"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0985431"/>
                  </a:ext>
                </a:extLst>
              </a:tr>
              <a:tr h="488797">
                <a:tc>
                  <a:txBody>
                    <a:bodyPr/>
                    <a:lstStyle/>
                    <a:p>
                      <a:r>
                        <a:rPr lang="en-US" sz="2000" b="1" dirty="0">
                          <a:latin typeface="Times New Roman" panose="02020603050405020304" pitchFamily="18" charset="0"/>
                          <a:cs typeface="Times New Roman" panose="02020603050405020304" pitchFamily="18" charset="0"/>
                        </a:rPr>
                        <a:t>PO5</a:t>
                      </a:r>
                      <a:endParaRPr lang="en-IN" sz="20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IN" sz="2000" b="1" dirty="0">
                          <a:latin typeface="Times New Roman" panose="02020603050405020304" pitchFamily="18" charset="0"/>
                          <a:cs typeface="Times New Roman" panose="02020603050405020304" pitchFamily="18" charset="0"/>
                        </a:rPr>
                        <a:t>Collective effort</a:t>
                      </a:r>
                    </a:p>
                  </a:txBody>
                  <a:tcPr>
                    <a:lnL w="12700" cap="flat" cmpd="sng" algn="ctr">
                      <a:solidFill>
                        <a:schemeClr val="tx1"/>
                      </a:solidFill>
                      <a:prstDash val="solid"/>
                      <a:round/>
                      <a:headEnd type="none" w="med" len="med"/>
                      <a:tailEnd type="none" w="med" len="med"/>
                    </a:lnL>
                  </a:tcPr>
                </a:tc>
                <a:tc>
                  <a:txBody>
                    <a:bodyPr/>
                    <a:lstStyle/>
                    <a:p>
                      <a:r>
                        <a:rPr lang="en-US" sz="2000" b="0" dirty="0">
                          <a:latin typeface="Times New Roman" panose="02020603050405020304" pitchFamily="18" charset="0"/>
                          <a:cs typeface="Times New Roman" panose="02020603050405020304" pitchFamily="18" charset="0"/>
                        </a:rPr>
                        <a:t>Inculcate the values of teamwork and the ability to work in multidisciplinary settings.</a:t>
                      </a:r>
                      <a:endParaRPr lang="en-IN"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79523401"/>
                  </a:ext>
                </a:extLst>
              </a:tr>
              <a:tr h="539969">
                <a:tc>
                  <a:txBody>
                    <a:bodyPr/>
                    <a:lstStyle/>
                    <a:p>
                      <a:r>
                        <a:rPr lang="en-US" sz="2000" b="1" dirty="0">
                          <a:latin typeface="Times New Roman" panose="02020603050405020304" pitchFamily="18" charset="0"/>
                          <a:cs typeface="Times New Roman" panose="02020603050405020304" pitchFamily="18" charset="0"/>
                        </a:rPr>
                        <a:t>PO6</a:t>
                      </a:r>
                      <a:endParaRPr lang="en-IN" sz="20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Times New Roman" panose="02020603050405020304" pitchFamily="18" charset="0"/>
                          <a:cs typeface="Times New Roman" panose="02020603050405020304" pitchFamily="18" charset="0"/>
                        </a:rPr>
                        <a:t>Modernization and tools usage</a:t>
                      </a:r>
                      <a:endParaRPr lang="en-IN"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Times New Roman" panose="02020603050405020304" pitchFamily="18" charset="0"/>
                          <a:cs typeface="Times New Roman" panose="02020603050405020304" pitchFamily="18" charset="0"/>
                        </a:rPr>
                        <a:t>Acquire necessary knowledge of tools (especially digital) to adapt to the modern world</a:t>
                      </a:r>
                      <a:r>
                        <a:rPr lang="en-IN" sz="2000" b="1"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33491983"/>
                  </a:ext>
                </a:extLst>
              </a:tr>
            </a:tbl>
          </a:graphicData>
        </a:graphic>
      </p:graphicFrame>
      <p:sp>
        <p:nvSpPr>
          <p:cNvPr id="5" name="TextBox 4"/>
          <p:cNvSpPr txBox="1"/>
          <p:nvPr/>
        </p:nvSpPr>
        <p:spPr>
          <a:xfrm>
            <a:off x="13182600" y="7863185"/>
            <a:ext cx="2209800" cy="461665"/>
          </a:xfrm>
          <a:prstGeom prst="rect">
            <a:avLst/>
          </a:prstGeom>
          <a:noFill/>
        </p:spPr>
        <p:txBody>
          <a:bodyPr wrap="square" rtlCol="0">
            <a:spAutoFit/>
          </a:bodyPr>
          <a:lstStyle/>
          <a:p>
            <a:r>
              <a:rPr lang="en-US" sz="2400" dirty="0" smtClean="0"/>
              <a:t>Metric: 2.6.1</a:t>
            </a:r>
            <a:endParaRPr lang="en-US" sz="2400" dirty="0"/>
          </a:p>
        </p:txBody>
      </p:sp>
      <p:sp>
        <p:nvSpPr>
          <p:cNvPr id="6" name="TextBox 5"/>
          <p:cNvSpPr txBox="1"/>
          <p:nvPr/>
        </p:nvSpPr>
        <p:spPr>
          <a:xfrm>
            <a:off x="457200" y="7867650"/>
            <a:ext cx="2895600" cy="381000"/>
          </a:xfrm>
          <a:prstGeom prst="rect">
            <a:avLst/>
          </a:prstGeom>
          <a:noFill/>
        </p:spPr>
        <p:txBody>
          <a:bodyPr wrap="square" rtlCol="0">
            <a:spAutoFit/>
          </a:bodyPr>
          <a:lstStyle/>
          <a:p>
            <a:r>
              <a:rPr lang="en-US" b="1" dirty="0" smtClean="0">
                <a:latin typeface="Times New Roman" pitchFamily="18" charset="0"/>
                <a:cs typeface="Times New Roman" pitchFamily="18" charset="0"/>
              </a:rPr>
              <a:t>Link : On college Website</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075"/>
            <a:ext cx="15240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Course Outcomes</a:t>
            </a:r>
            <a:endParaRPr lang="en-US" sz="3200" b="1" dirty="0">
              <a:latin typeface="Times New Roman" pitchFamily="18" charset="0"/>
              <a:cs typeface="Times New Roman" pitchFamily="18" charset="0"/>
            </a:endParaRPr>
          </a:p>
        </p:txBody>
      </p:sp>
      <p:sp>
        <p:nvSpPr>
          <p:cNvPr id="3" name="TextBox 2"/>
          <p:cNvSpPr txBox="1"/>
          <p:nvPr/>
        </p:nvSpPr>
        <p:spPr>
          <a:xfrm>
            <a:off x="457200" y="7867650"/>
            <a:ext cx="2895600" cy="381000"/>
          </a:xfrm>
          <a:prstGeom prst="rect">
            <a:avLst/>
          </a:prstGeom>
          <a:noFill/>
        </p:spPr>
        <p:txBody>
          <a:bodyPr wrap="square" rtlCol="0">
            <a:spAutoFit/>
          </a:bodyPr>
          <a:lstStyle/>
          <a:p>
            <a:r>
              <a:rPr lang="en-US" b="1" dirty="0" smtClean="0">
                <a:latin typeface="Times New Roman" pitchFamily="18" charset="0"/>
                <a:cs typeface="Times New Roman" pitchFamily="18" charset="0"/>
              </a:rPr>
              <a:t>Link : On college Website</a:t>
            </a:r>
            <a:endParaRPr lang="en-US" b="1" dirty="0">
              <a:latin typeface="Times New Roman" pitchFamily="18" charset="0"/>
              <a:cs typeface="Times New Roman" pitchFamily="18" charset="0"/>
            </a:endParaRPr>
          </a:p>
        </p:txBody>
      </p:sp>
      <p:sp>
        <p:nvSpPr>
          <p:cNvPr id="4" name="Rectangle 3"/>
          <p:cNvSpPr/>
          <p:nvPr/>
        </p:nvSpPr>
        <p:spPr>
          <a:xfrm>
            <a:off x="533400" y="857250"/>
            <a:ext cx="14325600" cy="1569660"/>
          </a:xfrm>
          <a:prstGeom prst="rect">
            <a:avLst/>
          </a:prstGeom>
        </p:spPr>
        <p:txBody>
          <a:bodyPr wrap="square">
            <a:spAutoFit/>
          </a:bodyPr>
          <a:lstStyle/>
          <a:p>
            <a:r>
              <a:rPr lang="en-US" sz="2400" dirty="0" smtClean="0">
                <a:solidFill>
                  <a:srgbClr val="C00000"/>
                </a:solidFill>
              </a:rPr>
              <a:t>Statements indicating what a student can do after the successful completion of a course. Every Course leads to some Course Outcomes. The CO statements are defined by considering the course content covered in each module of a course. </a:t>
            </a:r>
          </a:p>
          <a:p>
            <a:r>
              <a:rPr lang="en-US" sz="2400" dirty="0" smtClean="0">
                <a:solidFill>
                  <a:srgbClr val="C00000"/>
                </a:solidFill>
                <a:latin typeface="Times New Roman" pitchFamily="18" charset="0"/>
                <a:cs typeface="Times New Roman" pitchFamily="18" charset="0"/>
              </a:rPr>
              <a:t>Better to show them in tabular format: (an exam  given)</a:t>
            </a:r>
          </a:p>
        </p:txBody>
      </p:sp>
      <p:pic>
        <p:nvPicPr>
          <p:cNvPr id="30722" name="Picture 2"/>
          <p:cNvPicPr>
            <a:picLocks noChangeAspect="1" noChangeArrowheads="1"/>
          </p:cNvPicPr>
          <p:nvPr/>
        </p:nvPicPr>
        <p:blipFill>
          <a:blip r:embed="rId2"/>
          <a:srcRect l="35359" t="27083" r="11932" b="11458"/>
          <a:stretch>
            <a:fillRect/>
          </a:stretch>
        </p:blipFill>
        <p:spPr bwMode="auto">
          <a:xfrm>
            <a:off x="3810000" y="2533650"/>
            <a:ext cx="8001000" cy="5245100"/>
          </a:xfrm>
          <a:prstGeom prst="rect">
            <a:avLst/>
          </a:prstGeom>
          <a:noFill/>
          <a:ln w="9525">
            <a:noFill/>
            <a:miter lim="800000"/>
            <a:headEnd/>
            <a:tailEnd/>
          </a:ln>
          <a:effectLst/>
        </p:spPr>
      </p:pic>
      <p:sp>
        <p:nvSpPr>
          <p:cNvPr id="7" name="TextBox 6"/>
          <p:cNvSpPr txBox="1"/>
          <p:nvPr/>
        </p:nvSpPr>
        <p:spPr>
          <a:xfrm>
            <a:off x="13182600" y="7863185"/>
            <a:ext cx="2209800" cy="461665"/>
          </a:xfrm>
          <a:prstGeom prst="rect">
            <a:avLst/>
          </a:prstGeom>
          <a:noFill/>
        </p:spPr>
        <p:txBody>
          <a:bodyPr wrap="square" rtlCol="0">
            <a:spAutoFit/>
          </a:bodyPr>
          <a:lstStyle/>
          <a:p>
            <a:r>
              <a:rPr lang="en-US" sz="2400" dirty="0" smtClean="0"/>
              <a:t>Metric: 2.6.1</a:t>
            </a:r>
            <a:endParaRPr lang="en-US" sz="2400" dirty="0"/>
          </a:p>
        </p:txBody>
      </p:sp>
      <p:sp>
        <p:nvSpPr>
          <p:cNvPr id="8" name="TextBox 7"/>
          <p:cNvSpPr txBox="1"/>
          <p:nvPr/>
        </p:nvSpPr>
        <p:spPr>
          <a:xfrm>
            <a:off x="11734800" y="2914650"/>
            <a:ext cx="2971800" cy="3785652"/>
          </a:xfrm>
          <a:prstGeom prst="rect">
            <a:avLst/>
          </a:prstGeom>
          <a:noFill/>
        </p:spPr>
        <p:txBody>
          <a:bodyPr wrap="square" rtlCol="0">
            <a:spAutoFit/>
          </a:bodyPr>
          <a:lstStyle/>
          <a:p>
            <a:r>
              <a:rPr lang="en-US" sz="2400" dirty="0" smtClean="0">
                <a:solidFill>
                  <a:srgbClr val="C00000"/>
                </a:solidFill>
              </a:rPr>
              <a:t>Each department delivers multiple courses. The CO list will be long. Therefore, present data for one course only and refer to the link on college website for more details.</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075"/>
            <a:ext cx="15240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Outcome Attainment Estimation</a:t>
            </a:r>
            <a:endParaRPr lang="en-US" sz="3200" b="1" dirty="0">
              <a:latin typeface="Times New Roman" pitchFamily="18" charset="0"/>
              <a:cs typeface="Times New Roman" pitchFamily="18" charset="0"/>
            </a:endParaRPr>
          </a:p>
        </p:txBody>
      </p:sp>
      <p:sp>
        <p:nvSpPr>
          <p:cNvPr id="4" name="TextBox 3"/>
          <p:cNvSpPr txBox="1"/>
          <p:nvPr/>
        </p:nvSpPr>
        <p:spPr>
          <a:xfrm>
            <a:off x="13182600" y="7863185"/>
            <a:ext cx="2209800" cy="461665"/>
          </a:xfrm>
          <a:prstGeom prst="rect">
            <a:avLst/>
          </a:prstGeom>
          <a:noFill/>
        </p:spPr>
        <p:txBody>
          <a:bodyPr wrap="square" rtlCol="0">
            <a:spAutoFit/>
          </a:bodyPr>
          <a:lstStyle/>
          <a:p>
            <a:r>
              <a:rPr lang="en-US" sz="2400" dirty="0" smtClean="0"/>
              <a:t>Metric: 2.6.2</a:t>
            </a:r>
            <a:endParaRPr lang="en-US" sz="2400" dirty="0"/>
          </a:p>
        </p:txBody>
      </p:sp>
      <p:sp>
        <p:nvSpPr>
          <p:cNvPr id="5" name="TextBox 4"/>
          <p:cNvSpPr txBox="1"/>
          <p:nvPr/>
        </p:nvSpPr>
        <p:spPr>
          <a:xfrm>
            <a:off x="533400" y="1162050"/>
            <a:ext cx="14173200" cy="3170099"/>
          </a:xfrm>
          <a:prstGeom prst="rect">
            <a:avLst/>
          </a:prstGeom>
          <a:noFill/>
        </p:spPr>
        <p:txBody>
          <a:bodyPr wrap="square" rtlCol="0">
            <a:spAutoFit/>
          </a:bodyPr>
          <a:lstStyle/>
          <a:p>
            <a:r>
              <a:rPr lang="en-US" sz="2000" dirty="0" smtClean="0">
                <a:solidFill>
                  <a:srgbClr val="C00000"/>
                </a:solidFill>
                <a:latin typeface="+mj-lt"/>
                <a:cs typeface="Times New Roman" pitchFamily="18" charset="0"/>
              </a:rPr>
              <a:t>This slide demonstrates how your department assures the outcome attainment in favor of the students. Both Course and Program Outcome.</a:t>
            </a:r>
          </a:p>
          <a:p>
            <a:r>
              <a:rPr lang="en-US" sz="2000" dirty="0" smtClean="0">
                <a:solidFill>
                  <a:srgbClr val="C00000"/>
                </a:solidFill>
                <a:latin typeface="+mj-lt"/>
                <a:cs typeface="Times New Roman" pitchFamily="18" charset="0"/>
              </a:rPr>
              <a:t>Present your data graphically to show the result of the students.</a:t>
            </a:r>
          </a:p>
          <a:p>
            <a:endParaRPr lang="en-US" sz="2000" dirty="0" smtClean="0">
              <a:solidFill>
                <a:srgbClr val="C00000"/>
              </a:solidFill>
              <a:latin typeface="+mj-lt"/>
              <a:cs typeface="Times New Roman" pitchFamily="18" charset="0"/>
            </a:endParaRPr>
          </a:p>
          <a:p>
            <a:pPr marL="342900" indent="-342900">
              <a:buAutoNum type="arabicParenBoth"/>
            </a:pPr>
            <a:r>
              <a:rPr lang="en-US" sz="2000" dirty="0" smtClean="0">
                <a:solidFill>
                  <a:srgbClr val="C00000"/>
                </a:solidFill>
                <a:latin typeface="+mj-lt"/>
                <a:cs typeface="Times New Roman" pitchFamily="18" charset="0"/>
              </a:rPr>
              <a:t>Number of students appear for the end-</a:t>
            </a:r>
            <a:r>
              <a:rPr lang="en-US" sz="2000" dirty="0" err="1" smtClean="0">
                <a:solidFill>
                  <a:srgbClr val="C00000"/>
                </a:solidFill>
                <a:latin typeface="+mj-lt"/>
                <a:cs typeface="Times New Roman" pitchFamily="18" charset="0"/>
              </a:rPr>
              <a:t>sem</a:t>
            </a:r>
            <a:r>
              <a:rPr lang="en-US" sz="2000" dirty="0" smtClean="0">
                <a:solidFill>
                  <a:srgbClr val="C00000"/>
                </a:solidFill>
                <a:latin typeface="+mj-lt"/>
                <a:cs typeface="Times New Roman" pitchFamily="18" charset="0"/>
              </a:rPr>
              <a:t> examination in different  semesters. </a:t>
            </a:r>
          </a:p>
          <a:p>
            <a:pPr marL="342900" indent="-342900">
              <a:buAutoNum type="arabicParenBoth"/>
            </a:pPr>
            <a:r>
              <a:rPr lang="en-US" sz="2000" dirty="0" smtClean="0">
                <a:solidFill>
                  <a:srgbClr val="C00000"/>
                </a:solidFill>
                <a:latin typeface="+mj-lt"/>
                <a:cs typeface="Times New Roman" pitchFamily="18" charset="0"/>
              </a:rPr>
              <a:t>CGPA distributions over the students and their variation in different Academic years (considering last few years)</a:t>
            </a:r>
          </a:p>
          <a:p>
            <a:pPr marL="342900" indent="-342900">
              <a:buAutoNum type="arabicParenBoth"/>
            </a:pPr>
            <a:r>
              <a:rPr lang="en-US" sz="2000" dirty="0" smtClean="0">
                <a:solidFill>
                  <a:srgbClr val="C00000"/>
                </a:solidFill>
                <a:latin typeface="+mj-lt"/>
                <a:cs typeface="Times New Roman" pitchFamily="18" charset="0"/>
              </a:rPr>
              <a:t>SGPA  distribution of the students (latest passed out student result)</a:t>
            </a:r>
          </a:p>
          <a:p>
            <a:pPr marL="342900" indent="-342900">
              <a:buAutoNum type="arabicParenBoth"/>
            </a:pPr>
            <a:r>
              <a:rPr lang="en-US" sz="2000" dirty="0" smtClean="0">
                <a:solidFill>
                  <a:srgbClr val="C00000"/>
                </a:solidFill>
                <a:latin typeface="+mj-lt"/>
                <a:cs typeface="Times New Roman" pitchFamily="18" charset="0"/>
              </a:rPr>
              <a:t> Course wise marks distribution among the students</a:t>
            </a:r>
          </a:p>
          <a:p>
            <a:pPr marL="342900" indent="-342900">
              <a:buAutoNum type="arabicParenBoth"/>
            </a:pPr>
            <a:r>
              <a:rPr lang="en-US" sz="2000" dirty="0" smtClean="0">
                <a:solidFill>
                  <a:srgbClr val="C00000"/>
                </a:solidFill>
                <a:latin typeface="+mj-lt"/>
                <a:cs typeface="Times New Roman" pitchFamily="18" charset="0"/>
              </a:rPr>
              <a:t> You may analyze more.</a:t>
            </a:r>
          </a:p>
          <a:p>
            <a:pPr marL="342900" indent="-342900">
              <a:buAutoNum type="arabicParenBoth"/>
            </a:pPr>
            <a:r>
              <a:rPr lang="en-US" sz="2000" dirty="0" smtClean="0">
                <a:solidFill>
                  <a:srgbClr val="C00000"/>
                </a:solidFill>
                <a:latin typeface="+mj-lt"/>
                <a:cs typeface="Times New Roman" pitchFamily="18" charset="0"/>
              </a:rPr>
              <a:t> Draw some conclusion from your data plots/graphs.</a:t>
            </a:r>
            <a:endParaRPr lang="en-US" sz="2000" dirty="0">
              <a:solidFill>
                <a:srgbClr val="C00000"/>
              </a:solidFill>
              <a:latin typeface="+mj-lt"/>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1168</Words>
  <Application>Microsoft Office PowerPoint</Application>
  <PresentationFormat>Custom</PresentationFormat>
  <Paragraphs>170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Prata</vt:lpstr>
      <vt:lpstr>Arial Black</vt:lpstr>
      <vt:lpstr>Times New Roman</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History Twitter Post</dc:title>
  <cp:lastModifiedBy>DELL</cp:lastModifiedBy>
  <cp:revision>146</cp:revision>
  <dcterms:created xsi:type="dcterms:W3CDTF">2006-08-16T00:00:00Z</dcterms:created>
  <dcterms:modified xsi:type="dcterms:W3CDTF">2025-04-18T14:29:22Z</dcterms:modified>
  <dc:identifier>DAGkKlnijE8</dc:identifier>
</cp:coreProperties>
</file>